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8" r:id="rId3"/>
    <p:sldId id="328" r:id="rId4"/>
    <p:sldId id="329" r:id="rId5"/>
    <p:sldId id="327" r:id="rId6"/>
    <p:sldId id="326" r:id="rId7"/>
    <p:sldId id="283" r:id="rId8"/>
    <p:sldId id="286" r:id="rId9"/>
    <p:sldId id="339" r:id="rId10"/>
    <p:sldId id="287" r:id="rId11"/>
    <p:sldId id="263" r:id="rId12"/>
    <p:sldId id="288" r:id="rId13"/>
    <p:sldId id="289" r:id="rId14"/>
    <p:sldId id="275" r:id="rId15"/>
    <p:sldId id="290" r:id="rId16"/>
    <p:sldId id="336" r:id="rId17"/>
    <p:sldId id="293" r:id="rId18"/>
    <p:sldId id="294" r:id="rId19"/>
    <p:sldId id="334" r:id="rId20"/>
    <p:sldId id="297" r:id="rId21"/>
    <p:sldId id="298" r:id="rId22"/>
    <p:sldId id="301" r:id="rId23"/>
    <p:sldId id="299" r:id="rId24"/>
    <p:sldId id="300" r:id="rId25"/>
    <p:sldId id="302" r:id="rId26"/>
    <p:sldId id="323" r:id="rId27"/>
    <p:sldId id="337" r:id="rId28"/>
    <p:sldId id="338" r:id="rId29"/>
    <p:sldId id="311" r:id="rId30"/>
    <p:sldId id="313" r:id="rId31"/>
    <p:sldId id="310" r:id="rId32"/>
    <p:sldId id="333" r:id="rId33"/>
    <p:sldId id="314" r:id="rId34"/>
    <p:sldId id="315" r:id="rId35"/>
    <p:sldId id="316" r:id="rId36"/>
    <p:sldId id="317" r:id="rId37"/>
    <p:sldId id="319" r:id="rId38"/>
    <p:sldId id="322" r:id="rId39"/>
    <p:sldId id="34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3D1"/>
    <a:srgbClr val="3FB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98"/>
    <p:restoredTop sz="94745"/>
  </p:normalViewPr>
  <p:slideViewPr>
    <p:cSldViewPr snapToGrid="0" snapToObjects="1">
      <p:cViewPr>
        <p:scale>
          <a:sx n="100" d="100"/>
          <a:sy n="100" d="100"/>
        </p:scale>
        <p:origin x="66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B84F4-B086-F341-BCFD-E9F0B7C85928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B3F2-AD68-7D4A-8A36-9B51B8415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0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as paper reviewing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B3F2-AD68-7D4A-8A36-9B51B84156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83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summary slides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B3F2-AD68-7D4A-8A36-9B51B84156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5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that there is minimal overlap between what contributes to </a:t>
            </a:r>
            <a:r>
              <a:rPr lang="en-US" dirty="0" err="1"/>
              <a:t>reviewBILITY</a:t>
            </a:r>
            <a:r>
              <a:rPr lang="en-US" dirty="0"/>
              <a:t> AS OPPOSED TO acceptability don’t use red, make it more transparent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B3F2-AD68-7D4A-8A36-9B51B84156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6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number on the left change to roman numerals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B3F2-AD68-7D4A-8A36-9B51B84156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2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P’s with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B3F2-AD68-7D4A-8A36-9B51B84156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35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B3F2-AD68-7D4A-8A36-9B51B84156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4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B3F2-AD68-7D4A-8A36-9B51B84156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27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as an incentive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B3F2-AD68-7D4A-8A36-9B51B84156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63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Merge in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B3F2-AD68-7D4A-8A36-9B51B84156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7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summary slides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B3F2-AD68-7D4A-8A36-9B51B84156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45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56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5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1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24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3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5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1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7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4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CF997-896E-AE45-965D-0E77DE85F5CA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3700E-6E12-C744-A089-ED6D8F8B6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6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6.emf"/><Relationship Id="rId4" Type="http://schemas.openxmlformats.org/officeDocument/2006/relationships/image" Target="../media/image10.png"/><Relationship Id="rId9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png"/><Relationship Id="rId4" Type="http://schemas.openxmlformats.org/officeDocument/2006/relationships/image" Target="../media/image31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CC452C-F623-214E-BDD2-9DA5245514F6}"/>
              </a:ext>
            </a:extLst>
          </p:cNvPr>
          <p:cNvSpPr/>
          <p:nvPr/>
        </p:nvSpPr>
        <p:spPr>
          <a:xfrm>
            <a:off x="0" y="1045029"/>
            <a:ext cx="9144000" cy="1469571"/>
          </a:xfrm>
          <a:prstGeom prst="rect">
            <a:avLst/>
          </a:prstGeom>
          <a:solidFill>
            <a:srgbClr val="3FB3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6D4F6-2423-C944-85AC-4E87BB61D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7668"/>
            <a:ext cx="9144000" cy="1071563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Makes a Code Change Easier To Review:</a:t>
            </a:r>
            <a:b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en-US" sz="2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 Empirical Investigation on Code Change Reviewability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EB1B5-DEE1-914F-B1AF-433855BD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2503" y="3885817"/>
            <a:ext cx="6858000" cy="1655762"/>
          </a:xfrm>
        </p:spPr>
        <p:txBody>
          <a:bodyPr/>
          <a:lstStyle/>
          <a:p>
            <a:pPr algn="r"/>
            <a:r>
              <a:rPr lang="en-US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Achyudh</a:t>
            </a:r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Ram, </a:t>
            </a:r>
            <a:r>
              <a:rPr lang="en-US" b="1" u="sng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Anand Ashok Sawant</a:t>
            </a:r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, </a:t>
            </a:r>
          </a:p>
          <a:p>
            <a:pPr algn="r"/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Marco </a:t>
            </a:r>
            <a:r>
              <a:rPr lang="en-US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Castelluccio</a:t>
            </a:r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and Alberto </a:t>
            </a:r>
            <a:r>
              <a:rPr lang="en-US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Bacchelli</a:t>
            </a:r>
            <a:endParaRPr lang="en-US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B8D9A-70A6-E441-8800-9EA9B690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" y="5119637"/>
            <a:ext cx="2843473" cy="1753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6A7E7-92C9-5A4F-A2C5-FDC80421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49" y="5119637"/>
            <a:ext cx="2659318" cy="159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BF82B1-0DDA-D745-99FD-870CF3323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128" y="5541579"/>
            <a:ext cx="2679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78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55A44-2EDA-FF4A-9371-00EF356D9C79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4DD07-88BC-AA49-9482-3F10C742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6666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Phase 1: MLR - Methodology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CB216-D538-ED4B-BD52-019DCAAF2DC3}"/>
              </a:ext>
            </a:extLst>
          </p:cNvPr>
          <p:cNvSpPr txBox="1"/>
          <p:nvPr/>
        </p:nvSpPr>
        <p:spPr>
          <a:xfrm>
            <a:off x="544284" y="2492827"/>
            <a:ext cx="3973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Keywords: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review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review practices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Pull request acceptance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Evaluating contributions on GitHub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Pull based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E81E9-5572-5A4F-8C30-148E0C5F79F6}"/>
              </a:ext>
            </a:extLst>
          </p:cNvPr>
          <p:cNvSpPr txBox="1"/>
          <p:nvPr/>
        </p:nvSpPr>
        <p:spPr>
          <a:xfrm>
            <a:off x="2514598" y="1000992"/>
            <a:ext cx="2666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Google scholar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IEEE Explore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ACM Digital 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7FCF9-7599-E34D-A53F-11DCBF09D984}"/>
              </a:ext>
            </a:extLst>
          </p:cNvPr>
          <p:cNvSpPr txBox="1"/>
          <p:nvPr/>
        </p:nvSpPr>
        <p:spPr>
          <a:xfrm>
            <a:off x="283026" y="2177923"/>
            <a:ext cx="28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 initial paper selection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A82B552-E93C-F547-97F3-7EB4C3D788B9}"/>
              </a:ext>
            </a:extLst>
          </p:cNvPr>
          <p:cNvSpPr/>
          <p:nvPr/>
        </p:nvSpPr>
        <p:spPr>
          <a:xfrm>
            <a:off x="1415142" y="2546864"/>
            <a:ext cx="555171" cy="643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Books">
            <a:extLst>
              <a:ext uri="{FF2B5EF4-FFF2-40B4-BE49-F238E27FC236}">
                <a16:creationId xmlns:a16="http://schemas.microsoft.com/office/drawing/2014/main" id="{F65F5E6F-8F1B-A84B-8E78-53FE270D5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760" y="3139389"/>
            <a:ext cx="1197430" cy="1197430"/>
          </a:xfrm>
          <a:prstGeom prst="rect">
            <a:avLst/>
          </a:prstGeom>
        </p:spPr>
      </p:pic>
      <p:pic>
        <p:nvPicPr>
          <p:cNvPr id="15" name="Graphic 14" descr="Closed Book">
            <a:extLst>
              <a:ext uri="{FF2B5EF4-FFF2-40B4-BE49-F238E27FC236}">
                <a16:creationId xmlns:a16="http://schemas.microsoft.com/office/drawing/2014/main" id="{4F500011-D6A5-CE41-93A9-E99AFA06D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261" y="961966"/>
            <a:ext cx="1272929" cy="12729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409676-5203-9C4F-BC53-E8D9AE9062C3}"/>
              </a:ext>
            </a:extLst>
          </p:cNvPr>
          <p:cNvSpPr txBox="1"/>
          <p:nvPr/>
        </p:nvSpPr>
        <p:spPr>
          <a:xfrm>
            <a:off x="3203500" y="2763489"/>
            <a:ext cx="1540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Sources: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ICSE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FSE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ICSME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TSE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TOSEM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A65AD-0F3B-5448-840C-AF83D847EC79}"/>
              </a:ext>
            </a:extLst>
          </p:cNvPr>
          <p:cNvSpPr txBox="1"/>
          <p:nvPr/>
        </p:nvSpPr>
        <p:spPr>
          <a:xfrm>
            <a:off x="283024" y="4255749"/>
            <a:ext cx="309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28 further papers selected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58B8EC8C-1A65-204C-9744-D353EA1282E0}"/>
              </a:ext>
            </a:extLst>
          </p:cNvPr>
          <p:cNvSpPr/>
          <p:nvPr/>
        </p:nvSpPr>
        <p:spPr>
          <a:xfrm>
            <a:off x="1415139" y="4607225"/>
            <a:ext cx="555171" cy="643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9D20D6-38E8-7C42-8A80-FA49A590B3EB}"/>
              </a:ext>
            </a:extLst>
          </p:cNvPr>
          <p:cNvSpPr txBox="1"/>
          <p:nvPr/>
        </p:nvSpPr>
        <p:spPr>
          <a:xfrm>
            <a:off x="2253689" y="4712521"/>
            <a:ext cx="30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Filter based on relevance</a:t>
            </a:r>
          </a:p>
        </p:txBody>
      </p:sp>
      <p:pic>
        <p:nvPicPr>
          <p:cNvPr id="22" name="Graphic 21" descr="Books on Shelf">
            <a:extLst>
              <a:ext uri="{FF2B5EF4-FFF2-40B4-BE49-F238E27FC236}">
                <a16:creationId xmlns:a16="http://schemas.microsoft.com/office/drawing/2014/main" id="{D223032C-0869-4746-AF85-DB027AFF95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1760" y="5116286"/>
            <a:ext cx="1241150" cy="12411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BCA2EC-236D-5245-A460-D5BF54CF01FF}"/>
              </a:ext>
            </a:extLst>
          </p:cNvPr>
          <p:cNvSpPr txBox="1"/>
          <p:nvPr/>
        </p:nvSpPr>
        <p:spPr>
          <a:xfrm>
            <a:off x="705283" y="6239791"/>
            <a:ext cx="309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22 papers selected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7AFA2-67AC-AF44-919A-5706A5634908}"/>
              </a:ext>
            </a:extLst>
          </p:cNvPr>
          <p:cNvSpPr/>
          <p:nvPr/>
        </p:nvSpPr>
        <p:spPr>
          <a:xfrm>
            <a:off x="4370827" y="922415"/>
            <a:ext cx="4583245" cy="5892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B7098-21C2-4D40-AF8D-9495DB43C4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7563" y="930878"/>
            <a:ext cx="4546503" cy="58837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8E57630-0FA2-4744-9EAF-9C241759BE54}"/>
              </a:ext>
            </a:extLst>
          </p:cNvPr>
          <p:cNvSpPr/>
          <p:nvPr/>
        </p:nvSpPr>
        <p:spPr>
          <a:xfrm>
            <a:off x="4370824" y="2135763"/>
            <a:ext cx="4583245" cy="5892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FC23F8-9DC9-1443-BD5B-77791F5FDB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7557" y="2142769"/>
            <a:ext cx="4572350" cy="58921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FE4E1C8-DEBD-0A4F-99C6-85E84308EC07}"/>
              </a:ext>
            </a:extLst>
          </p:cNvPr>
          <p:cNvSpPr/>
          <p:nvPr/>
        </p:nvSpPr>
        <p:spPr>
          <a:xfrm>
            <a:off x="4370821" y="3701665"/>
            <a:ext cx="4583245" cy="5892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B55D5E-193D-EA44-8C79-227931F2B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7550" y="3700499"/>
            <a:ext cx="4546515" cy="54853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41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1" grpId="0" animBg="1"/>
      <p:bldP spid="17" grpId="0"/>
      <p:bldP spid="17" grpId="1"/>
      <p:bldP spid="18" grpId="0"/>
      <p:bldP spid="19" grpId="0" animBg="1"/>
      <p:bldP spid="20" grpId="0"/>
      <p:bldP spid="20" grpId="1"/>
      <p:bldP spid="23" grpId="0"/>
      <p:bldP spid="6" grpId="0" animBg="1"/>
      <p:bldP spid="21" grpId="0" animBg="1"/>
      <p:bldP spid="2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F061FA-B415-664B-B3F8-00466F5EC509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Closed Book">
            <a:extLst>
              <a:ext uri="{FF2B5EF4-FFF2-40B4-BE49-F238E27FC236}">
                <a16:creationId xmlns:a16="http://schemas.microsoft.com/office/drawing/2014/main" id="{07257723-EEEB-8D48-B5CA-D7195211E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1902" y="961965"/>
            <a:ext cx="1272929" cy="1272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951F3-9F8A-6541-AF00-EE27D85F70FF}"/>
              </a:ext>
            </a:extLst>
          </p:cNvPr>
          <p:cNvSpPr txBox="1"/>
          <p:nvPr/>
        </p:nvSpPr>
        <p:spPr>
          <a:xfrm>
            <a:off x="185521" y="2509161"/>
            <a:ext cx="39732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Keywords: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submission guidelines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review practices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Pull request guidelines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GitHub </a:t>
            </a:r>
            <a:r>
              <a:rPr lang="en-US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contributing.md</a:t>
            </a:r>
            <a:endParaRPr lang="en-US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Pull request review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E9FD1-158D-2E43-A9ED-37C77F0C3CA6}"/>
              </a:ext>
            </a:extLst>
          </p:cNvPr>
          <p:cNvSpPr txBox="1"/>
          <p:nvPr/>
        </p:nvSpPr>
        <p:spPr>
          <a:xfrm>
            <a:off x="735248" y="2177923"/>
            <a:ext cx="302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55 initial sources selected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7A13B5E-A320-7446-A9B9-C6BF043C2CCF}"/>
              </a:ext>
            </a:extLst>
          </p:cNvPr>
          <p:cNvSpPr/>
          <p:nvPr/>
        </p:nvSpPr>
        <p:spPr>
          <a:xfrm>
            <a:off x="1970779" y="2566132"/>
            <a:ext cx="555171" cy="26845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Books on Shelf">
            <a:extLst>
              <a:ext uri="{FF2B5EF4-FFF2-40B4-BE49-F238E27FC236}">
                <a16:creationId xmlns:a16="http://schemas.microsoft.com/office/drawing/2014/main" id="{FFD52BBF-D24D-FC49-A5BE-D5CE47AED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3681" y="5116286"/>
            <a:ext cx="1241150" cy="1241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56F98F-799D-B04F-9D02-5F993AA14B69}"/>
              </a:ext>
            </a:extLst>
          </p:cNvPr>
          <p:cNvSpPr txBox="1"/>
          <p:nvPr/>
        </p:nvSpPr>
        <p:spPr>
          <a:xfrm>
            <a:off x="980177" y="6239791"/>
            <a:ext cx="309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21 sources selected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B1FA471-D5D5-CD4A-A353-93AF6D30423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Phase 1: MLR - Methodology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B0580C7-2D7F-D04C-8EB6-8F9ACE31B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893" y="1044199"/>
            <a:ext cx="5125586" cy="3614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5CD6760-E99F-B14B-9DCE-B9AE8150F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2894" y="2210188"/>
            <a:ext cx="5125585" cy="3659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4CAC93-4040-6B48-8A58-C65215BEC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102" y="2846228"/>
            <a:ext cx="8145193" cy="879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1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7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55A44-2EDA-FF4A-9371-00EF356D9C79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4DD07-88BC-AA49-9482-3F10C742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7512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Phase 1: MLR - Themes identified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F45C94-2430-0343-9196-CF73693220CA}"/>
              </a:ext>
            </a:extLst>
          </p:cNvPr>
          <p:cNvSpPr/>
          <p:nvPr/>
        </p:nvSpPr>
        <p:spPr>
          <a:xfrm>
            <a:off x="511631" y="1373736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Change description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BEEE4AF-8531-5049-A867-5CA3A0CD851C}"/>
              </a:ext>
            </a:extLst>
          </p:cNvPr>
          <p:cNvSpPr/>
          <p:nvPr/>
        </p:nvSpPr>
        <p:spPr>
          <a:xfrm>
            <a:off x="511631" y="2445980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Change scope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FCE36B-EFF8-8249-BB7F-67350D1E9A64}"/>
              </a:ext>
            </a:extLst>
          </p:cNvPr>
          <p:cNvSpPr/>
          <p:nvPr/>
        </p:nvSpPr>
        <p:spPr>
          <a:xfrm>
            <a:off x="511631" y="3518224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churn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B91A15-A29F-F344-91D5-18CEE57639D9}"/>
              </a:ext>
            </a:extLst>
          </p:cNvPr>
          <p:cNvSpPr/>
          <p:nvPr/>
        </p:nvSpPr>
        <p:spPr>
          <a:xfrm>
            <a:off x="511631" y="4590468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quality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EB099-1EFB-6341-A8AB-0278E5F9700F}"/>
              </a:ext>
            </a:extLst>
          </p:cNvPr>
          <p:cNvSpPr/>
          <p:nvPr/>
        </p:nvSpPr>
        <p:spPr>
          <a:xfrm>
            <a:off x="511631" y="5662712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style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5C3A59-5065-844C-8096-EBF864DE3F54}"/>
              </a:ext>
            </a:extLst>
          </p:cNvPr>
          <p:cNvSpPr/>
          <p:nvPr/>
        </p:nvSpPr>
        <p:spPr>
          <a:xfrm>
            <a:off x="4822371" y="1373736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Commit history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326684-5141-7A44-93E1-31651F62C855}"/>
              </a:ext>
            </a:extLst>
          </p:cNvPr>
          <p:cNvSpPr/>
          <p:nvPr/>
        </p:nvSpPr>
        <p:spPr>
          <a:xfrm>
            <a:off x="4822371" y="2445980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Composite changes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2077081-675F-9E4F-8518-DECABE6AF71C}"/>
              </a:ext>
            </a:extLst>
          </p:cNvPr>
          <p:cNvSpPr/>
          <p:nvPr/>
        </p:nvSpPr>
        <p:spPr>
          <a:xfrm>
            <a:off x="4822371" y="3518224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Nature of the change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086DB0-F931-6141-9AE8-60697E99AE23}"/>
              </a:ext>
            </a:extLst>
          </p:cNvPr>
          <p:cNvSpPr/>
          <p:nvPr/>
        </p:nvSpPr>
        <p:spPr>
          <a:xfrm>
            <a:off x="4822371" y="4590468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Subsystem hotness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C386C34-B8C3-8849-8BB9-56F49A30C6C8}"/>
              </a:ext>
            </a:extLst>
          </p:cNvPr>
          <p:cNvSpPr/>
          <p:nvPr/>
        </p:nvSpPr>
        <p:spPr>
          <a:xfrm>
            <a:off x="4822371" y="5662712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Test inclusion</a:t>
            </a:r>
          </a:p>
        </p:txBody>
      </p:sp>
    </p:spTree>
    <p:extLst>
      <p:ext uri="{BB962C8B-B14F-4D97-AF65-F5344CB8AC3E}">
        <p14:creationId xmlns:p14="http://schemas.microsoft.com/office/powerpoint/2010/main" val="271062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55A44-2EDA-FF4A-9371-00EF356D9C79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rgbClr val="2E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4DD07-88BC-AA49-9482-3F10C742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7512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study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208FE0-B236-2245-8A46-6207DADEFC46}"/>
              </a:ext>
            </a:extLst>
          </p:cNvPr>
          <p:cNvSpPr/>
          <p:nvPr/>
        </p:nvSpPr>
        <p:spPr>
          <a:xfrm>
            <a:off x="566058" y="1566122"/>
            <a:ext cx="3167743" cy="4572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27A744-DE09-474F-875A-BFDB532AFC5B}"/>
              </a:ext>
            </a:extLst>
          </p:cNvPr>
          <p:cNvSpPr/>
          <p:nvPr/>
        </p:nvSpPr>
        <p:spPr>
          <a:xfrm>
            <a:off x="5410201" y="1566121"/>
            <a:ext cx="3167743" cy="45724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ook shelf filled with books&#13;&#10;&#13;&#10;Description automatically generated">
            <a:extLst>
              <a:ext uri="{FF2B5EF4-FFF2-40B4-BE49-F238E27FC236}">
                <a16:creationId xmlns:a16="http://schemas.microsoft.com/office/drawing/2014/main" id="{18D1CF8A-5814-7F4A-82F5-068720F57F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r="25500"/>
          <a:stretch/>
        </p:blipFill>
        <p:spPr>
          <a:xfrm>
            <a:off x="566057" y="1566121"/>
            <a:ext cx="3167743" cy="3167743"/>
          </a:xfrm>
          <a:prstGeom prst="rect">
            <a:avLst/>
          </a:prstGeom>
        </p:spPr>
      </p:pic>
      <p:pic>
        <p:nvPicPr>
          <p:cNvPr id="16" name="Picture 15" descr="A person sitting on the keyboard of a computer&#13;&#10;&#13;&#10;Description automatically generated">
            <a:extLst>
              <a:ext uri="{FF2B5EF4-FFF2-40B4-BE49-F238E27FC236}">
                <a16:creationId xmlns:a16="http://schemas.microsoft.com/office/drawing/2014/main" id="{BD7DEA4E-D70E-EB4A-967B-AD28667B6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7" r="20136"/>
          <a:stretch/>
        </p:blipFill>
        <p:spPr>
          <a:xfrm>
            <a:off x="5410201" y="1570526"/>
            <a:ext cx="3167741" cy="31633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25FABC-FCFF-B14F-B993-5BA8ABAB75BF}"/>
              </a:ext>
            </a:extLst>
          </p:cNvPr>
          <p:cNvCxnSpPr/>
          <p:nvPr/>
        </p:nvCxnSpPr>
        <p:spPr>
          <a:xfrm>
            <a:off x="566057" y="4733864"/>
            <a:ext cx="3167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3CB2DF-CD32-6E43-B8EC-30F6488AC364}"/>
              </a:ext>
            </a:extLst>
          </p:cNvPr>
          <p:cNvCxnSpPr/>
          <p:nvPr/>
        </p:nvCxnSpPr>
        <p:spPr>
          <a:xfrm>
            <a:off x="5410199" y="4733864"/>
            <a:ext cx="3167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2B0FC9-D4F7-EC48-9FC1-37917A06919F}"/>
              </a:ext>
            </a:extLst>
          </p:cNvPr>
          <p:cNvSpPr txBox="1"/>
          <p:nvPr/>
        </p:nvSpPr>
        <p:spPr>
          <a:xfrm>
            <a:off x="440874" y="4897617"/>
            <a:ext cx="3418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Multivocal literature review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81EB32-97A1-F84A-928C-E2B5F1190607}"/>
              </a:ext>
            </a:extLst>
          </p:cNvPr>
          <p:cNvSpPr txBox="1"/>
          <p:nvPr/>
        </p:nvSpPr>
        <p:spPr>
          <a:xfrm>
            <a:off x="5285013" y="4897618"/>
            <a:ext cx="3418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Study with developers</a:t>
            </a:r>
          </a:p>
        </p:txBody>
      </p:sp>
    </p:spTree>
    <p:extLst>
      <p:ext uri="{BB962C8B-B14F-4D97-AF65-F5344CB8AC3E}">
        <p14:creationId xmlns:p14="http://schemas.microsoft.com/office/powerpoint/2010/main" val="239777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82DB6-4D02-614E-A793-69729C5CE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Phase 2: Developer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74631D-BBD0-164A-B96E-AD6906F4CC99}"/>
              </a:ext>
            </a:extLst>
          </p:cNvPr>
          <p:cNvSpPr/>
          <p:nvPr/>
        </p:nvSpPr>
        <p:spPr>
          <a:xfrm>
            <a:off x="511631" y="1373736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Change description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045695-32B0-5C48-B3CA-76521F08AF8E}"/>
              </a:ext>
            </a:extLst>
          </p:cNvPr>
          <p:cNvSpPr/>
          <p:nvPr/>
        </p:nvSpPr>
        <p:spPr>
          <a:xfrm>
            <a:off x="511631" y="2445980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Change scope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00CD3E-BF76-8140-89D3-DC7E4408D1AE}"/>
              </a:ext>
            </a:extLst>
          </p:cNvPr>
          <p:cNvSpPr/>
          <p:nvPr/>
        </p:nvSpPr>
        <p:spPr>
          <a:xfrm>
            <a:off x="511631" y="3518224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churn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DEE7A-7F82-2F44-B2AE-B15DBC615419}"/>
              </a:ext>
            </a:extLst>
          </p:cNvPr>
          <p:cNvSpPr/>
          <p:nvPr/>
        </p:nvSpPr>
        <p:spPr>
          <a:xfrm>
            <a:off x="511631" y="4590468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quality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CC0D7-8E9C-C840-9A7A-812966D381A1}"/>
              </a:ext>
            </a:extLst>
          </p:cNvPr>
          <p:cNvSpPr/>
          <p:nvPr/>
        </p:nvSpPr>
        <p:spPr>
          <a:xfrm>
            <a:off x="511631" y="5662712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DB5445-D451-6143-895F-D3E72B08C844}"/>
              </a:ext>
            </a:extLst>
          </p:cNvPr>
          <p:cNvSpPr/>
          <p:nvPr/>
        </p:nvSpPr>
        <p:spPr>
          <a:xfrm>
            <a:off x="4822371" y="1373736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Commit history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64F18B-7863-F047-B228-CA3527CBAFAE}"/>
              </a:ext>
            </a:extLst>
          </p:cNvPr>
          <p:cNvSpPr/>
          <p:nvPr/>
        </p:nvSpPr>
        <p:spPr>
          <a:xfrm>
            <a:off x="4822371" y="2445980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Composite changes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85D0AA-8400-254D-BDF1-63337C778EC8}"/>
              </a:ext>
            </a:extLst>
          </p:cNvPr>
          <p:cNvSpPr/>
          <p:nvPr/>
        </p:nvSpPr>
        <p:spPr>
          <a:xfrm>
            <a:off x="4822371" y="3518224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Nature of the change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C3C291-D9D8-8A47-AB2C-A1CE1E04C1C2}"/>
              </a:ext>
            </a:extLst>
          </p:cNvPr>
          <p:cNvSpPr/>
          <p:nvPr/>
        </p:nvSpPr>
        <p:spPr>
          <a:xfrm>
            <a:off x="4822371" y="4590468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Subsystem hotness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206353-C261-8F4F-8EAD-A1807672308B}"/>
              </a:ext>
            </a:extLst>
          </p:cNvPr>
          <p:cNvSpPr/>
          <p:nvPr/>
        </p:nvSpPr>
        <p:spPr>
          <a:xfrm>
            <a:off x="4822371" y="5662712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Test inclusion</a:t>
            </a:r>
          </a:p>
        </p:txBody>
      </p:sp>
    </p:spTree>
    <p:extLst>
      <p:ext uri="{BB962C8B-B14F-4D97-AF65-F5344CB8AC3E}">
        <p14:creationId xmlns:p14="http://schemas.microsoft.com/office/powerpoint/2010/main" val="353710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Phase 2: Developer study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84C90F-FDB5-E848-8F05-D73F4608053B}"/>
              </a:ext>
            </a:extLst>
          </p:cNvPr>
          <p:cNvSpPr/>
          <p:nvPr/>
        </p:nvSpPr>
        <p:spPr>
          <a:xfrm>
            <a:off x="383892" y="1653612"/>
            <a:ext cx="3796221" cy="4504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303A13-B590-5943-8EB8-B52F7CB166DC}"/>
              </a:ext>
            </a:extLst>
          </p:cNvPr>
          <p:cNvSpPr txBox="1"/>
          <p:nvPr/>
        </p:nvSpPr>
        <p:spPr>
          <a:xfrm>
            <a:off x="307691" y="5464629"/>
            <a:ext cx="394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214D45-9AB5-814A-9E59-DBCFEF96C683}"/>
              </a:ext>
            </a:extLst>
          </p:cNvPr>
          <p:cNvSpPr/>
          <p:nvPr/>
        </p:nvSpPr>
        <p:spPr>
          <a:xfrm>
            <a:off x="4963889" y="1653612"/>
            <a:ext cx="3796221" cy="4504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6625F4-5ABE-E34E-AE1C-0D1BC6FB4E06}"/>
              </a:ext>
            </a:extLst>
          </p:cNvPr>
          <p:cNvSpPr txBox="1"/>
          <p:nvPr/>
        </p:nvSpPr>
        <p:spPr>
          <a:xfrm>
            <a:off x="5105403" y="5464629"/>
            <a:ext cx="3796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926A7-FB7D-4542-AB27-8058D8CB8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5" t="406" r="12596" b="-1"/>
          <a:stretch/>
        </p:blipFill>
        <p:spPr>
          <a:xfrm>
            <a:off x="383890" y="1653611"/>
            <a:ext cx="3796222" cy="366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ADFA5-EAC6-934A-A30B-742DDE876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8" r="10861"/>
          <a:stretch/>
        </p:blipFill>
        <p:spPr>
          <a:xfrm>
            <a:off x="4963888" y="1653610"/>
            <a:ext cx="3796220" cy="36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04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Phase 2: Developer study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84C90F-FDB5-E848-8F05-D73F4608053B}"/>
              </a:ext>
            </a:extLst>
          </p:cNvPr>
          <p:cNvSpPr/>
          <p:nvPr/>
        </p:nvSpPr>
        <p:spPr>
          <a:xfrm>
            <a:off x="383892" y="1653612"/>
            <a:ext cx="3796221" cy="4504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303A13-B590-5943-8EB8-B52F7CB166DC}"/>
              </a:ext>
            </a:extLst>
          </p:cNvPr>
          <p:cNvSpPr txBox="1"/>
          <p:nvPr/>
        </p:nvSpPr>
        <p:spPr>
          <a:xfrm>
            <a:off x="307691" y="5464629"/>
            <a:ext cx="394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214D45-9AB5-814A-9E59-DBCFEF96C683}"/>
              </a:ext>
            </a:extLst>
          </p:cNvPr>
          <p:cNvSpPr/>
          <p:nvPr/>
        </p:nvSpPr>
        <p:spPr>
          <a:xfrm>
            <a:off x="4963889" y="1653612"/>
            <a:ext cx="3796221" cy="4504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6625F4-5ABE-E34E-AE1C-0D1BC6FB4E06}"/>
              </a:ext>
            </a:extLst>
          </p:cNvPr>
          <p:cNvSpPr txBox="1"/>
          <p:nvPr/>
        </p:nvSpPr>
        <p:spPr>
          <a:xfrm>
            <a:off x="5105403" y="5464629"/>
            <a:ext cx="3796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926A7-FB7D-4542-AB27-8058D8CB8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5" t="406" r="12596" b="-1"/>
          <a:stretch/>
        </p:blipFill>
        <p:spPr>
          <a:xfrm>
            <a:off x="383890" y="1653611"/>
            <a:ext cx="3796222" cy="366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ADFA5-EAC6-934A-A30B-742DDE876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15408" r="10861"/>
          <a:stretch/>
        </p:blipFill>
        <p:spPr>
          <a:xfrm>
            <a:off x="4963888" y="1653610"/>
            <a:ext cx="3796220" cy="36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3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3DA6EF-A49E-444A-BEAE-9F9C6BFC1AAF}"/>
              </a:ext>
            </a:extLst>
          </p:cNvPr>
          <p:cNvSpPr/>
          <p:nvPr/>
        </p:nvSpPr>
        <p:spPr>
          <a:xfrm>
            <a:off x="903514" y="1034143"/>
            <a:ext cx="2699657" cy="2068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ADB4A-2F07-7F44-B192-2A5A6C52A8CD}"/>
              </a:ext>
            </a:extLst>
          </p:cNvPr>
          <p:cNvSpPr txBox="1"/>
          <p:nvPr/>
        </p:nvSpPr>
        <p:spPr>
          <a:xfrm>
            <a:off x="1045027" y="2733097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Interview 10 developers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739FB-B195-A04D-81C6-0339C10BED12}"/>
              </a:ext>
            </a:extLst>
          </p:cNvPr>
          <p:cNvSpPr txBox="1"/>
          <p:nvPr/>
        </p:nvSpPr>
        <p:spPr>
          <a:xfrm>
            <a:off x="3999539" y="1490008"/>
            <a:ext cx="3523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Industry: HP, Google, Microsoft, </a:t>
            </a:r>
            <a:r>
              <a:rPr lang="en-US" sz="24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Milvum</a:t>
            </a:r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 SET</a:t>
            </a:r>
          </a:p>
          <a:p>
            <a:endParaRPr lang="en-US" sz="24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OSS: Spring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0C679-7631-6741-A675-27618951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82" y="1034142"/>
            <a:ext cx="2544742" cy="19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63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 - Methodology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3DA6EF-A49E-444A-BEAE-9F9C6BFC1AAF}"/>
              </a:ext>
            </a:extLst>
          </p:cNvPr>
          <p:cNvSpPr/>
          <p:nvPr/>
        </p:nvSpPr>
        <p:spPr>
          <a:xfrm>
            <a:off x="903514" y="1034143"/>
            <a:ext cx="2699657" cy="2068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ADB4A-2F07-7F44-B192-2A5A6C52A8CD}"/>
              </a:ext>
            </a:extLst>
          </p:cNvPr>
          <p:cNvSpPr txBox="1"/>
          <p:nvPr/>
        </p:nvSpPr>
        <p:spPr>
          <a:xfrm>
            <a:off x="1045027" y="2733097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Interview 10 developers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0C679-7631-6741-A675-27618951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82" y="1034142"/>
            <a:ext cx="2544742" cy="1948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6D216F-A805-B443-910C-CA22EF851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50" y="896896"/>
            <a:ext cx="4623132" cy="5982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24D4A8-229A-6940-BD76-912E25417541}"/>
              </a:ext>
            </a:extLst>
          </p:cNvPr>
          <p:cNvSpPr txBox="1"/>
          <p:nvPr/>
        </p:nvSpPr>
        <p:spPr>
          <a:xfrm>
            <a:off x="587829" y="3570515"/>
            <a:ext cx="38389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Each interview consisted of 3 changesets</a:t>
            </a:r>
          </a:p>
          <a:p>
            <a:endParaRPr lang="en-US" sz="24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interviews with one set of changes and then other 5 interviews with another set</a:t>
            </a:r>
          </a:p>
        </p:txBody>
      </p:sp>
    </p:spTree>
    <p:extLst>
      <p:ext uri="{BB962C8B-B14F-4D97-AF65-F5344CB8AC3E}">
        <p14:creationId xmlns:p14="http://schemas.microsoft.com/office/powerpoint/2010/main" val="158328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3DA6EF-A49E-444A-BEAE-9F9C6BFC1AAF}"/>
              </a:ext>
            </a:extLst>
          </p:cNvPr>
          <p:cNvSpPr/>
          <p:nvPr/>
        </p:nvSpPr>
        <p:spPr>
          <a:xfrm>
            <a:off x="903514" y="1034143"/>
            <a:ext cx="2699657" cy="2068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ADB4A-2F07-7F44-B192-2A5A6C52A8CD}"/>
              </a:ext>
            </a:extLst>
          </p:cNvPr>
          <p:cNvSpPr txBox="1"/>
          <p:nvPr/>
        </p:nvSpPr>
        <p:spPr>
          <a:xfrm>
            <a:off x="1045027" y="2733097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Interview 10 developers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A0C679-7631-6741-A675-27618951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82" y="1034142"/>
            <a:ext cx="2544742" cy="19485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2F8ED9-93D7-3046-B5BE-65A681E6CC94}"/>
              </a:ext>
            </a:extLst>
          </p:cNvPr>
          <p:cNvSpPr/>
          <p:nvPr/>
        </p:nvSpPr>
        <p:spPr>
          <a:xfrm>
            <a:off x="5412378" y="1034143"/>
            <a:ext cx="2699657" cy="2068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EF88F0-8593-FF44-9FFB-7D1F01D6FACD}"/>
              </a:ext>
            </a:extLst>
          </p:cNvPr>
          <p:cNvSpPr txBox="1"/>
          <p:nvPr/>
        </p:nvSpPr>
        <p:spPr>
          <a:xfrm>
            <a:off x="5755274" y="2743200"/>
            <a:ext cx="201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Analyze transcripts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975A07E-2F95-9840-9FB7-6A7555BA2A6C}"/>
              </a:ext>
            </a:extLst>
          </p:cNvPr>
          <p:cNvSpPr/>
          <p:nvPr/>
        </p:nvSpPr>
        <p:spPr>
          <a:xfrm>
            <a:off x="3821974" y="1817914"/>
            <a:ext cx="1371600" cy="5007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8FAA85-C934-464F-94C0-8C6F01F6C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052" y="1071633"/>
            <a:ext cx="2228302" cy="187814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DFB3EE4D-489C-6940-867E-38F234568F82}"/>
              </a:ext>
            </a:extLst>
          </p:cNvPr>
          <p:cNvSpPr/>
          <p:nvPr/>
        </p:nvSpPr>
        <p:spPr>
          <a:xfrm rot="5400000">
            <a:off x="6076402" y="3635496"/>
            <a:ext cx="1371600" cy="5007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5ECE5B-AC6A-6C42-AE2B-0F6E11DBC05E}"/>
              </a:ext>
            </a:extLst>
          </p:cNvPr>
          <p:cNvSpPr/>
          <p:nvPr/>
        </p:nvSpPr>
        <p:spPr>
          <a:xfrm>
            <a:off x="5412378" y="4627663"/>
            <a:ext cx="2699657" cy="2068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52E95-F5B0-9045-8C31-B05720ABBEF6}"/>
              </a:ext>
            </a:extLst>
          </p:cNvPr>
          <p:cNvSpPr txBox="1"/>
          <p:nvPr/>
        </p:nvSpPr>
        <p:spPr>
          <a:xfrm>
            <a:off x="5867938" y="6336720"/>
            <a:ext cx="178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Emergent themes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17F4823-B036-584B-AE5D-45E93C442E42}"/>
              </a:ext>
            </a:extLst>
          </p:cNvPr>
          <p:cNvSpPr/>
          <p:nvPr/>
        </p:nvSpPr>
        <p:spPr>
          <a:xfrm rot="10800000">
            <a:off x="3731623" y="5411434"/>
            <a:ext cx="1371600" cy="50074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F9BB6D-1F3B-8C42-805A-40547F8F1399}"/>
              </a:ext>
            </a:extLst>
          </p:cNvPr>
          <p:cNvSpPr/>
          <p:nvPr/>
        </p:nvSpPr>
        <p:spPr>
          <a:xfrm>
            <a:off x="903514" y="4627663"/>
            <a:ext cx="2699657" cy="20682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F8FE79-D56C-D543-9AD9-A11A5B71BC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3" r="4907" b="11056"/>
          <a:stretch/>
        </p:blipFill>
        <p:spPr>
          <a:xfrm>
            <a:off x="1194163" y="4652986"/>
            <a:ext cx="2118353" cy="1516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8A89B3-FAA6-D946-82A8-3AAAC8B3151F}"/>
              </a:ext>
            </a:extLst>
          </p:cNvPr>
          <p:cNvSpPr txBox="1"/>
          <p:nvPr/>
        </p:nvSpPr>
        <p:spPr>
          <a:xfrm>
            <a:off x="1294846" y="6336720"/>
            <a:ext cx="1916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Ranking of factors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F184DC-BF8D-2D49-B801-5E91FB0AA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911" y="4659203"/>
            <a:ext cx="1910579" cy="16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3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6" grpId="0" animBg="1"/>
      <p:bldP spid="14" grpId="0" animBg="1"/>
      <p:bldP spid="15" grpId="0" animBg="1"/>
      <p:bldP spid="16" grpId="0"/>
      <p:bldP spid="17" grpId="0" animBg="1"/>
      <p:bldP spid="18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EA0A3641-F3A9-8745-B824-32E8B8D3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24" y="541012"/>
            <a:ext cx="7140151" cy="57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6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 - Results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CA3B09C-E39E-504A-8CD4-C909A2D0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EB0EF5-077D-2441-80C1-80453C6AEE3A}"/>
              </a:ext>
            </a:extLst>
          </p:cNvPr>
          <p:cNvSpPr/>
          <p:nvPr/>
        </p:nvSpPr>
        <p:spPr>
          <a:xfrm>
            <a:off x="511631" y="1373736"/>
            <a:ext cx="3810000" cy="64225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Change description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2E51B8-8EFD-7443-B2E6-364A1D51E5C8}"/>
              </a:ext>
            </a:extLst>
          </p:cNvPr>
          <p:cNvSpPr/>
          <p:nvPr/>
        </p:nvSpPr>
        <p:spPr>
          <a:xfrm>
            <a:off x="511631" y="2445980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Change scope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C3B7C0-92A2-DD46-A92D-2CBEB5573381}"/>
              </a:ext>
            </a:extLst>
          </p:cNvPr>
          <p:cNvSpPr/>
          <p:nvPr/>
        </p:nvSpPr>
        <p:spPr>
          <a:xfrm>
            <a:off x="511631" y="3518224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churn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97F4F6-EA86-E648-B625-34854E1C3C21}"/>
              </a:ext>
            </a:extLst>
          </p:cNvPr>
          <p:cNvSpPr/>
          <p:nvPr/>
        </p:nvSpPr>
        <p:spPr>
          <a:xfrm>
            <a:off x="511631" y="4590468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quality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9B8421-D7C7-5E40-820A-35D528578214}"/>
              </a:ext>
            </a:extLst>
          </p:cNvPr>
          <p:cNvSpPr/>
          <p:nvPr/>
        </p:nvSpPr>
        <p:spPr>
          <a:xfrm>
            <a:off x="511631" y="5662712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style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77124B-6A7E-9E43-9967-A7C8000FFCFD}"/>
              </a:ext>
            </a:extLst>
          </p:cNvPr>
          <p:cNvSpPr/>
          <p:nvPr/>
        </p:nvSpPr>
        <p:spPr>
          <a:xfrm>
            <a:off x="4822371" y="1373736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Commit history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2F6FA0-6892-7E44-8FEE-92CE84D5D2A0}"/>
              </a:ext>
            </a:extLst>
          </p:cNvPr>
          <p:cNvSpPr/>
          <p:nvPr/>
        </p:nvSpPr>
        <p:spPr>
          <a:xfrm>
            <a:off x="4822371" y="2445980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Composite changes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A14AA5-C399-FB4C-BF4E-972BE11515C6}"/>
              </a:ext>
            </a:extLst>
          </p:cNvPr>
          <p:cNvSpPr/>
          <p:nvPr/>
        </p:nvSpPr>
        <p:spPr>
          <a:xfrm>
            <a:off x="4822371" y="3518224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Nature of the change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BBD5EE-FC35-9F44-A7C3-CEDF3E3340F7}"/>
              </a:ext>
            </a:extLst>
          </p:cNvPr>
          <p:cNvSpPr/>
          <p:nvPr/>
        </p:nvSpPr>
        <p:spPr>
          <a:xfrm>
            <a:off x="4822371" y="4590468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Subsystem hotness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A48C3A-5F75-2047-B284-BF08AAD71946}"/>
              </a:ext>
            </a:extLst>
          </p:cNvPr>
          <p:cNvSpPr/>
          <p:nvPr/>
        </p:nvSpPr>
        <p:spPr>
          <a:xfrm>
            <a:off x="4822371" y="5662712"/>
            <a:ext cx="3810000" cy="642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Test inclusion</a:t>
            </a:r>
          </a:p>
        </p:txBody>
      </p:sp>
    </p:spTree>
    <p:extLst>
      <p:ext uri="{BB962C8B-B14F-4D97-AF65-F5344CB8AC3E}">
        <p14:creationId xmlns:p14="http://schemas.microsoft.com/office/powerpoint/2010/main" val="3702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 - Results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CA3B09C-E39E-504A-8CD4-C909A2D0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EB0EF5-077D-2441-80C1-80453C6AEE3A}"/>
              </a:ext>
            </a:extLst>
          </p:cNvPr>
          <p:cNvSpPr/>
          <p:nvPr/>
        </p:nvSpPr>
        <p:spPr>
          <a:xfrm>
            <a:off x="511631" y="1373736"/>
            <a:ext cx="3810000" cy="642257"/>
          </a:xfrm>
          <a:prstGeom prst="rect">
            <a:avLst/>
          </a:prstGeom>
          <a:solidFill>
            <a:schemeClr val="bg1"/>
          </a:solidFill>
          <a:ln w="63500">
            <a:solidFill>
              <a:srgbClr val="00B050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Change description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2E51B8-8EFD-7443-B2E6-364A1D51E5C8}"/>
              </a:ext>
            </a:extLst>
          </p:cNvPr>
          <p:cNvSpPr/>
          <p:nvPr/>
        </p:nvSpPr>
        <p:spPr>
          <a:xfrm>
            <a:off x="511631" y="2445980"/>
            <a:ext cx="3810000" cy="64225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Change scope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C3B7C0-92A2-DD46-A92D-2CBEB5573381}"/>
              </a:ext>
            </a:extLst>
          </p:cNvPr>
          <p:cNvSpPr/>
          <p:nvPr/>
        </p:nvSpPr>
        <p:spPr>
          <a:xfrm>
            <a:off x="511631" y="3518224"/>
            <a:ext cx="3810000" cy="642257"/>
          </a:xfrm>
          <a:prstGeom prst="rect">
            <a:avLst/>
          </a:prstGeom>
          <a:solidFill>
            <a:schemeClr val="bg1"/>
          </a:solidFill>
          <a:ln w="63500">
            <a:solidFill>
              <a:srgbClr val="00B050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churn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97F4F6-EA86-E648-B625-34854E1C3C21}"/>
              </a:ext>
            </a:extLst>
          </p:cNvPr>
          <p:cNvSpPr/>
          <p:nvPr/>
        </p:nvSpPr>
        <p:spPr>
          <a:xfrm>
            <a:off x="511631" y="4590468"/>
            <a:ext cx="3810000" cy="64225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quality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9B8421-D7C7-5E40-820A-35D528578214}"/>
              </a:ext>
            </a:extLst>
          </p:cNvPr>
          <p:cNvSpPr/>
          <p:nvPr/>
        </p:nvSpPr>
        <p:spPr>
          <a:xfrm>
            <a:off x="511631" y="5662712"/>
            <a:ext cx="3810000" cy="64225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style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77124B-6A7E-9E43-9967-A7C8000FFCFD}"/>
              </a:ext>
            </a:extLst>
          </p:cNvPr>
          <p:cNvSpPr/>
          <p:nvPr/>
        </p:nvSpPr>
        <p:spPr>
          <a:xfrm>
            <a:off x="4822371" y="1373736"/>
            <a:ext cx="3810000" cy="642257"/>
          </a:xfrm>
          <a:prstGeom prst="rect">
            <a:avLst/>
          </a:prstGeom>
          <a:solidFill>
            <a:schemeClr val="bg1"/>
          </a:solidFill>
          <a:ln w="63500">
            <a:solidFill>
              <a:srgbClr val="00B050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Commit history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2F6FA0-6892-7E44-8FEE-92CE84D5D2A0}"/>
              </a:ext>
            </a:extLst>
          </p:cNvPr>
          <p:cNvSpPr/>
          <p:nvPr/>
        </p:nvSpPr>
        <p:spPr>
          <a:xfrm>
            <a:off x="4822371" y="2445980"/>
            <a:ext cx="3810000" cy="64225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Composite changes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A14AA5-C399-FB4C-BF4E-972BE11515C6}"/>
              </a:ext>
            </a:extLst>
          </p:cNvPr>
          <p:cNvSpPr/>
          <p:nvPr/>
        </p:nvSpPr>
        <p:spPr>
          <a:xfrm>
            <a:off x="4822371" y="3518224"/>
            <a:ext cx="3810000" cy="64225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Nature of the change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BBD5EE-FC35-9F44-A7C3-CEDF3E3340F7}"/>
              </a:ext>
            </a:extLst>
          </p:cNvPr>
          <p:cNvSpPr/>
          <p:nvPr/>
        </p:nvSpPr>
        <p:spPr>
          <a:xfrm>
            <a:off x="4822371" y="4590468"/>
            <a:ext cx="3810000" cy="64225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Subsystem hotness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CA48C3A-5F75-2047-B284-BF08AAD71946}"/>
              </a:ext>
            </a:extLst>
          </p:cNvPr>
          <p:cNvSpPr/>
          <p:nvPr/>
        </p:nvSpPr>
        <p:spPr>
          <a:xfrm>
            <a:off x="4822371" y="5662712"/>
            <a:ext cx="3810000" cy="64225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Test inclusion</a:t>
            </a:r>
          </a:p>
        </p:txBody>
      </p:sp>
    </p:spTree>
    <p:extLst>
      <p:ext uri="{BB962C8B-B14F-4D97-AF65-F5344CB8AC3E}">
        <p14:creationId xmlns:p14="http://schemas.microsoft.com/office/powerpoint/2010/main" val="845769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8836489-F684-0F4A-9440-255A6A8AAA0E}"/>
              </a:ext>
            </a:extLst>
          </p:cNvPr>
          <p:cNvSpPr/>
          <p:nvPr/>
        </p:nvSpPr>
        <p:spPr>
          <a:xfrm>
            <a:off x="1111834" y="4955268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0325CE-E862-FF45-B4B8-271DA4288B53}"/>
              </a:ext>
            </a:extLst>
          </p:cNvPr>
          <p:cNvSpPr/>
          <p:nvPr/>
        </p:nvSpPr>
        <p:spPr>
          <a:xfrm>
            <a:off x="1111834" y="3044054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2FDB6-D97A-2045-AA87-795709BDFC08}"/>
              </a:ext>
            </a:extLst>
          </p:cNvPr>
          <p:cNvSpPr/>
          <p:nvPr/>
        </p:nvSpPr>
        <p:spPr>
          <a:xfrm>
            <a:off x="1111835" y="1153817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 - Results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29771B-A881-254E-8006-B33F1AE78CA2}"/>
              </a:ext>
            </a:extLst>
          </p:cNvPr>
          <p:cNvSpPr/>
          <p:nvPr/>
        </p:nvSpPr>
        <p:spPr>
          <a:xfrm>
            <a:off x="1111835" y="438626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Code churn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19DCD5-B081-1F4D-B999-64390E024551}"/>
              </a:ext>
            </a:extLst>
          </p:cNvPr>
          <p:cNvSpPr/>
          <p:nvPr/>
        </p:nvSpPr>
        <p:spPr>
          <a:xfrm>
            <a:off x="1111835" y="248821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Change description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40D6A1-1CC0-DC43-AC13-673E011CE8C8}"/>
              </a:ext>
            </a:extLst>
          </p:cNvPr>
          <p:cNvSpPr/>
          <p:nvPr/>
        </p:nvSpPr>
        <p:spPr>
          <a:xfrm>
            <a:off x="1111835" y="628431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Commit history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14A1D84-DF88-FF47-B702-08E0646FD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836" y="4964685"/>
            <a:ext cx="2348325" cy="1319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51196-8FAE-6948-AFE2-B7B4FED4EE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85"/>
          <a:stretch/>
        </p:blipFill>
        <p:spPr>
          <a:xfrm>
            <a:off x="1122723" y="3055749"/>
            <a:ext cx="2337438" cy="1330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DF9F84-0281-024B-9CF8-69508CEE4885}"/>
              </a:ext>
            </a:extLst>
          </p:cNvPr>
          <p:cNvSpPr txBox="1"/>
          <p:nvPr/>
        </p:nvSpPr>
        <p:spPr>
          <a:xfrm>
            <a:off x="555752" y="1135786"/>
            <a:ext cx="662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6FB3A-1625-F246-B263-677569E46EDB}"/>
              </a:ext>
            </a:extLst>
          </p:cNvPr>
          <p:cNvSpPr txBox="1"/>
          <p:nvPr/>
        </p:nvSpPr>
        <p:spPr>
          <a:xfrm>
            <a:off x="255856" y="3106246"/>
            <a:ext cx="873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81E51F-2091-BD45-8D89-7520B571B5D8}"/>
              </a:ext>
            </a:extLst>
          </p:cNvPr>
          <p:cNvSpPr txBox="1"/>
          <p:nvPr/>
        </p:nvSpPr>
        <p:spPr>
          <a:xfrm>
            <a:off x="-55304" y="4953261"/>
            <a:ext cx="1250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III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7C4690-7233-0646-98BC-2AEA87AA69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91" b="-188"/>
          <a:stretch/>
        </p:blipFill>
        <p:spPr>
          <a:xfrm>
            <a:off x="1111834" y="1152479"/>
            <a:ext cx="2348326" cy="13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4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8836489-F684-0F4A-9440-255A6A8AAA0E}"/>
              </a:ext>
            </a:extLst>
          </p:cNvPr>
          <p:cNvSpPr/>
          <p:nvPr/>
        </p:nvSpPr>
        <p:spPr>
          <a:xfrm>
            <a:off x="1111834" y="4955268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0325CE-E862-FF45-B4B8-271DA4288B53}"/>
              </a:ext>
            </a:extLst>
          </p:cNvPr>
          <p:cNvSpPr/>
          <p:nvPr/>
        </p:nvSpPr>
        <p:spPr>
          <a:xfrm>
            <a:off x="1111834" y="3044054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 - Results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29771B-A881-254E-8006-B33F1AE78CA2}"/>
              </a:ext>
            </a:extLst>
          </p:cNvPr>
          <p:cNvSpPr/>
          <p:nvPr/>
        </p:nvSpPr>
        <p:spPr>
          <a:xfrm>
            <a:off x="1111835" y="438626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Code churn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40D6A1-1CC0-DC43-AC13-673E011CE8C8}"/>
              </a:ext>
            </a:extLst>
          </p:cNvPr>
          <p:cNvSpPr/>
          <p:nvPr/>
        </p:nvSpPr>
        <p:spPr>
          <a:xfrm>
            <a:off x="1111835" y="628431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Commit history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14A1D84-DF88-FF47-B702-08E0646FD2D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111836" y="4964685"/>
            <a:ext cx="2348325" cy="1319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51196-8FAE-6948-AFE2-B7B4FED4EE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b="27585"/>
          <a:stretch/>
        </p:blipFill>
        <p:spPr>
          <a:xfrm>
            <a:off x="1122723" y="3055749"/>
            <a:ext cx="2337438" cy="133051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0F32D74-9213-A641-A245-D3C323246FA9}"/>
              </a:ext>
            </a:extLst>
          </p:cNvPr>
          <p:cNvSpPr/>
          <p:nvPr/>
        </p:nvSpPr>
        <p:spPr>
          <a:xfrm>
            <a:off x="4732735" y="1476558"/>
            <a:ext cx="4250528" cy="15674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patch description is important for reviewing, as one has to understand why and not only what changes have been made </a:t>
            </a:r>
          </a:p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– </a:t>
            </a:r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P4 (SET </a:t>
            </a:r>
            <a:r>
              <a:rPr lang="en-US" sz="2000" b="1" dirty="0" err="1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GmBh</a:t>
            </a:r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)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A71312-7D0C-3A4C-97FD-F925D029AA1F}"/>
              </a:ext>
            </a:extLst>
          </p:cNvPr>
          <p:cNvSpPr/>
          <p:nvPr/>
        </p:nvSpPr>
        <p:spPr>
          <a:xfrm>
            <a:off x="4732735" y="4304619"/>
            <a:ext cx="4250528" cy="6506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does not lie, people do lie</a:t>
            </a:r>
          </a:p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– </a:t>
            </a:r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P9 (Spring)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63C61-7D4C-F341-A427-547123288BE4}"/>
              </a:ext>
            </a:extLst>
          </p:cNvPr>
          <p:cNvSpPr txBox="1"/>
          <p:nvPr/>
        </p:nvSpPr>
        <p:spPr>
          <a:xfrm>
            <a:off x="555752" y="1135786"/>
            <a:ext cx="662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BE3119-B6C7-4F43-B601-79122A001600}"/>
              </a:ext>
            </a:extLst>
          </p:cNvPr>
          <p:cNvSpPr txBox="1"/>
          <p:nvPr/>
        </p:nvSpPr>
        <p:spPr>
          <a:xfrm>
            <a:off x="255856" y="3106246"/>
            <a:ext cx="873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8FFC42-3512-C141-AF08-5714B05F4294}"/>
              </a:ext>
            </a:extLst>
          </p:cNvPr>
          <p:cNvSpPr txBox="1"/>
          <p:nvPr/>
        </p:nvSpPr>
        <p:spPr>
          <a:xfrm>
            <a:off x="-55304" y="4953261"/>
            <a:ext cx="1250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III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58B5A8-DE8F-D14F-8AA8-416DE47BDA89}"/>
              </a:ext>
            </a:extLst>
          </p:cNvPr>
          <p:cNvSpPr/>
          <p:nvPr/>
        </p:nvSpPr>
        <p:spPr>
          <a:xfrm>
            <a:off x="1111835" y="1153817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F0E3F2-FB72-D142-8B04-E5F1F65BDF86}"/>
              </a:ext>
            </a:extLst>
          </p:cNvPr>
          <p:cNvSpPr/>
          <p:nvPr/>
        </p:nvSpPr>
        <p:spPr>
          <a:xfrm>
            <a:off x="1111835" y="248821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Change description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F32B244-BC1F-0C40-8E94-92EB89B329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91" b="-188"/>
          <a:stretch/>
        </p:blipFill>
        <p:spPr>
          <a:xfrm>
            <a:off x="1111834" y="1152479"/>
            <a:ext cx="2348326" cy="13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47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8836489-F684-0F4A-9440-255A6A8AAA0E}"/>
              </a:ext>
            </a:extLst>
          </p:cNvPr>
          <p:cNvSpPr/>
          <p:nvPr/>
        </p:nvSpPr>
        <p:spPr>
          <a:xfrm>
            <a:off x="1111834" y="4955268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0325CE-E862-FF45-B4B8-271DA4288B53}"/>
              </a:ext>
            </a:extLst>
          </p:cNvPr>
          <p:cNvSpPr/>
          <p:nvPr/>
        </p:nvSpPr>
        <p:spPr>
          <a:xfrm>
            <a:off x="1111834" y="3044054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 - Results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29771B-A881-254E-8006-B33F1AE78CA2}"/>
              </a:ext>
            </a:extLst>
          </p:cNvPr>
          <p:cNvSpPr/>
          <p:nvPr/>
        </p:nvSpPr>
        <p:spPr>
          <a:xfrm>
            <a:off x="1111835" y="438626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Code churn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40D6A1-1CC0-DC43-AC13-673E011CE8C8}"/>
              </a:ext>
            </a:extLst>
          </p:cNvPr>
          <p:cNvSpPr/>
          <p:nvPr/>
        </p:nvSpPr>
        <p:spPr>
          <a:xfrm>
            <a:off x="1111835" y="628431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Commit history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14A1D84-DF88-FF47-B702-08E0646FD2D5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111836" y="4964685"/>
            <a:ext cx="2348325" cy="1319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51196-8FAE-6948-AFE2-B7B4FED4E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85"/>
          <a:stretch/>
        </p:blipFill>
        <p:spPr>
          <a:xfrm>
            <a:off x="1122723" y="3055749"/>
            <a:ext cx="2337438" cy="133051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0F32D74-9213-A641-A245-D3C323246FA9}"/>
              </a:ext>
            </a:extLst>
          </p:cNvPr>
          <p:cNvSpPr/>
          <p:nvPr/>
        </p:nvSpPr>
        <p:spPr>
          <a:xfrm>
            <a:off x="4732735" y="1476558"/>
            <a:ext cx="4250528" cy="989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Smaller changes are easier to review </a:t>
            </a:r>
          </a:p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– </a:t>
            </a:r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P10 (Spring)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A71312-7D0C-3A4C-97FD-F925D029AA1F}"/>
              </a:ext>
            </a:extLst>
          </p:cNvPr>
          <p:cNvSpPr/>
          <p:nvPr/>
        </p:nvSpPr>
        <p:spPr>
          <a:xfrm>
            <a:off x="4732735" y="4304619"/>
            <a:ext cx="4250528" cy="12612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Amount of functionality is more important than the amount of code </a:t>
            </a:r>
          </a:p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– </a:t>
            </a:r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P9 (Spring)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FB7B13-F629-4B4C-9454-0D962CE5BCAB}"/>
              </a:ext>
            </a:extLst>
          </p:cNvPr>
          <p:cNvSpPr/>
          <p:nvPr/>
        </p:nvSpPr>
        <p:spPr>
          <a:xfrm>
            <a:off x="4732735" y="2597305"/>
            <a:ext cx="4250528" cy="989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Changes are bucketed based on size before review </a:t>
            </a:r>
          </a:p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– </a:t>
            </a:r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P7 and P8 (Google)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B37C5-DEAD-9848-8D78-61701FE2A1FD}"/>
              </a:ext>
            </a:extLst>
          </p:cNvPr>
          <p:cNvSpPr txBox="1"/>
          <p:nvPr/>
        </p:nvSpPr>
        <p:spPr>
          <a:xfrm>
            <a:off x="555752" y="1135786"/>
            <a:ext cx="662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F759FE-8A73-2C4B-A7CF-7F74C69DFE0F}"/>
              </a:ext>
            </a:extLst>
          </p:cNvPr>
          <p:cNvSpPr txBox="1"/>
          <p:nvPr/>
        </p:nvSpPr>
        <p:spPr>
          <a:xfrm>
            <a:off x="255856" y="3106246"/>
            <a:ext cx="873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10EB16-3EC3-9D4A-B294-78381F421187}"/>
              </a:ext>
            </a:extLst>
          </p:cNvPr>
          <p:cNvSpPr txBox="1"/>
          <p:nvPr/>
        </p:nvSpPr>
        <p:spPr>
          <a:xfrm>
            <a:off x="-55304" y="4953261"/>
            <a:ext cx="1250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III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F60101-AB5A-824D-A84C-D48B5AE2F935}"/>
              </a:ext>
            </a:extLst>
          </p:cNvPr>
          <p:cNvSpPr/>
          <p:nvPr/>
        </p:nvSpPr>
        <p:spPr>
          <a:xfrm>
            <a:off x="1111835" y="1153817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83C1CB-EEB0-1044-B924-1B30C859FF1C}"/>
              </a:ext>
            </a:extLst>
          </p:cNvPr>
          <p:cNvSpPr/>
          <p:nvPr/>
        </p:nvSpPr>
        <p:spPr>
          <a:xfrm>
            <a:off x="1111835" y="248821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Change description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4FBD114-886F-0945-9F72-87564832D5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4591" b="-188"/>
          <a:stretch/>
        </p:blipFill>
        <p:spPr>
          <a:xfrm>
            <a:off x="1111834" y="1152479"/>
            <a:ext cx="2348326" cy="13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8836489-F684-0F4A-9440-255A6A8AAA0E}"/>
              </a:ext>
            </a:extLst>
          </p:cNvPr>
          <p:cNvSpPr/>
          <p:nvPr/>
        </p:nvSpPr>
        <p:spPr>
          <a:xfrm>
            <a:off x="1111834" y="4955268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0325CE-E862-FF45-B4B8-271DA4288B53}"/>
              </a:ext>
            </a:extLst>
          </p:cNvPr>
          <p:cNvSpPr/>
          <p:nvPr/>
        </p:nvSpPr>
        <p:spPr>
          <a:xfrm>
            <a:off x="1111834" y="3044054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 - Results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29771B-A881-254E-8006-B33F1AE78CA2}"/>
              </a:ext>
            </a:extLst>
          </p:cNvPr>
          <p:cNvSpPr/>
          <p:nvPr/>
        </p:nvSpPr>
        <p:spPr>
          <a:xfrm>
            <a:off x="1111835" y="438626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Code churn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40D6A1-1CC0-DC43-AC13-673E011CE8C8}"/>
              </a:ext>
            </a:extLst>
          </p:cNvPr>
          <p:cNvSpPr/>
          <p:nvPr/>
        </p:nvSpPr>
        <p:spPr>
          <a:xfrm>
            <a:off x="1111835" y="628431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Commit history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14A1D84-DF88-FF47-B702-08E0646FD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36" y="4964685"/>
            <a:ext cx="2348325" cy="1319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51196-8FAE-6948-AFE2-B7B4FED4E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b="27585"/>
          <a:stretch/>
        </p:blipFill>
        <p:spPr>
          <a:xfrm>
            <a:off x="1122723" y="3055749"/>
            <a:ext cx="2337438" cy="133051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0F32D74-9213-A641-A245-D3C323246FA9}"/>
              </a:ext>
            </a:extLst>
          </p:cNvPr>
          <p:cNvSpPr/>
          <p:nvPr/>
        </p:nvSpPr>
        <p:spPr>
          <a:xfrm>
            <a:off x="4732735" y="1476558"/>
            <a:ext cx="4250528" cy="8751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Small and focused commits aid reviewability </a:t>
            </a:r>
          </a:p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– </a:t>
            </a:r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P7 (Google)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FB7B13-F629-4B4C-9454-0D962CE5BCAB}"/>
              </a:ext>
            </a:extLst>
          </p:cNvPr>
          <p:cNvSpPr/>
          <p:nvPr/>
        </p:nvSpPr>
        <p:spPr>
          <a:xfrm>
            <a:off x="4732735" y="2585273"/>
            <a:ext cx="4250528" cy="11806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Commits that say ‘fix this’, ‘fix that’ are unintelligible and developers should rebase them to fix the history</a:t>
            </a:r>
          </a:p>
          <a:p>
            <a:r>
              <a:rPr lang="en-US" sz="20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– </a:t>
            </a:r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P7 and P8 (Google)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C60B5-EF0D-ED49-9EA9-D4AF422D2D15}"/>
              </a:ext>
            </a:extLst>
          </p:cNvPr>
          <p:cNvSpPr txBox="1"/>
          <p:nvPr/>
        </p:nvSpPr>
        <p:spPr>
          <a:xfrm>
            <a:off x="555752" y="1135786"/>
            <a:ext cx="6626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4DBB1E-1319-A148-AAA8-46AC542000F7}"/>
              </a:ext>
            </a:extLst>
          </p:cNvPr>
          <p:cNvSpPr txBox="1"/>
          <p:nvPr/>
        </p:nvSpPr>
        <p:spPr>
          <a:xfrm>
            <a:off x="255856" y="3106246"/>
            <a:ext cx="8732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0E024D-715C-1B4A-B510-F499F10485F7}"/>
              </a:ext>
            </a:extLst>
          </p:cNvPr>
          <p:cNvSpPr txBox="1"/>
          <p:nvPr/>
        </p:nvSpPr>
        <p:spPr>
          <a:xfrm>
            <a:off x="-55304" y="4953261"/>
            <a:ext cx="1250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III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574537-94DF-B246-ABD5-0DCFA10A02BB}"/>
              </a:ext>
            </a:extLst>
          </p:cNvPr>
          <p:cNvSpPr/>
          <p:nvPr/>
        </p:nvSpPr>
        <p:spPr>
          <a:xfrm>
            <a:off x="1111835" y="1153817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1962CB-4205-7D4C-AE2C-E3A43A88F99B}"/>
              </a:ext>
            </a:extLst>
          </p:cNvPr>
          <p:cNvSpPr/>
          <p:nvPr/>
        </p:nvSpPr>
        <p:spPr>
          <a:xfrm>
            <a:off x="1111835" y="248821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Change description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BBF6FD3-EE94-C64F-832F-14B1593FBC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t="14591" b="-188"/>
          <a:stretch/>
        </p:blipFill>
        <p:spPr>
          <a:xfrm>
            <a:off x="1111834" y="1152479"/>
            <a:ext cx="2348326" cy="133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44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 - 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A0F2EB-1DDB-704C-B32E-7DDFC2659EE3}"/>
              </a:ext>
            </a:extLst>
          </p:cNvPr>
          <p:cNvSpPr/>
          <p:nvPr/>
        </p:nvSpPr>
        <p:spPr>
          <a:xfrm>
            <a:off x="689113" y="1073426"/>
            <a:ext cx="7792278" cy="16300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impact does reviewability issues have on acceptance?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A35CDF-AFD1-3E41-8C2E-C73E878F0A26}"/>
              </a:ext>
            </a:extLst>
          </p:cNvPr>
          <p:cNvSpPr/>
          <p:nvPr/>
        </p:nvSpPr>
        <p:spPr>
          <a:xfrm>
            <a:off x="689113" y="3260035"/>
            <a:ext cx="3326296" cy="303474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It is more of a soft or temporary rejection as opposed to a hard reject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– P1 (Microsoft)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C09D6-597E-7A4D-9DBD-5D5272A19102}"/>
              </a:ext>
            </a:extLst>
          </p:cNvPr>
          <p:cNvSpPr/>
          <p:nvPr/>
        </p:nvSpPr>
        <p:spPr>
          <a:xfrm>
            <a:off x="5155095" y="3260035"/>
            <a:ext cx="3326296" cy="303474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If the reviewability issues are not solved immediately, the patch is rejected and the change is made by the internal developer himself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– P9 (Spring)</a:t>
            </a:r>
          </a:p>
        </p:txBody>
      </p:sp>
    </p:spTree>
    <p:extLst>
      <p:ext uri="{BB962C8B-B14F-4D97-AF65-F5344CB8AC3E}">
        <p14:creationId xmlns:p14="http://schemas.microsoft.com/office/powerpoint/2010/main" val="2421749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Phase 2: Developer study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84C90F-FDB5-E848-8F05-D73F4608053B}"/>
              </a:ext>
            </a:extLst>
          </p:cNvPr>
          <p:cNvSpPr/>
          <p:nvPr/>
        </p:nvSpPr>
        <p:spPr>
          <a:xfrm>
            <a:off x="383892" y="1653612"/>
            <a:ext cx="3796221" cy="4504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303A13-B590-5943-8EB8-B52F7CB166DC}"/>
              </a:ext>
            </a:extLst>
          </p:cNvPr>
          <p:cNvSpPr txBox="1"/>
          <p:nvPr/>
        </p:nvSpPr>
        <p:spPr>
          <a:xfrm>
            <a:off x="307691" y="5464629"/>
            <a:ext cx="394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214D45-9AB5-814A-9E59-DBCFEF96C683}"/>
              </a:ext>
            </a:extLst>
          </p:cNvPr>
          <p:cNvSpPr/>
          <p:nvPr/>
        </p:nvSpPr>
        <p:spPr>
          <a:xfrm>
            <a:off x="4963889" y="1653612"/>
            <a:ext cx="3796221" cy="4504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6625F4-5ABE-E34E-AE1C-0D1BC6FB4E06}"/>
              </a:ext>
            </a:extLst>
          </p:cNvPr>
          <p:cNvSpPr txBox="1"/>
          <p:nvPr/>
        </p:nvSpPr>
        <p:spPr>
          <a:xfrm>
            <a:off x="5105403" y="5464629"/>
            <a:ext cx="3796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926A7-FB7D-4542-AB27-8058D8CB8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5" t="406" r="12596" b="-1"/>
          <a:stretch/>
        </p:blipFill>
        <p:spPr>
          <a:xfrm>
            <a:off x="383890" y="1653611"/>
            <a:ext cx="3796222" cy="366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ADFA5-EAC6-934A-A30B-742DDE876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8" r="10861"/>
          <a:stretch/>
        </p:blipFill>
        <p:spPr>
          <a:xfrm>
            <a:off x="4963888" y="1653610"/>
            <a:ext cx="3796220" cy="36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3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Phase 2: Developer study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84C90F-FDB5-E848-8F05-D73F4608053B}"/>
              </a:ext>
            </a:extLst>
          </p:cNvPr>
          <p:cNvSpPr/>
          <p:nvPr/>
        </p:nvSpPr>
        <p:spPr>
          <a:xfrm>
            <a:off x="383892" y="1653612"/>
            <a:ext cx="3796221" cy="4504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303A13-B590-5943-8EB8-B52F7CB166DC}"/>
              </a:ext>
            </a:extLst>
          </p:cNvPr>
          <p:cNvSpPr txBox="1"/>
          <p:nvPr/>
        </p:nvSpPr>
        <p:spPr>
          <a:xfrm>
            <a:off x="307691" y="5464629"/>
            <a:ext cx="3948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Task-based interviews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214D45-9AB5-814A-9E59-DBCFEF96C683}"/>
              </a:ext>
            </a:extLst>
          </p:cNvPr>
          <p:cNvSpPr/>
          <p:nvPr/>
        </p:nvSpPr>
        <p:spPr>
          <a:xfrm>
            <a:off x="4963889" y="1653612"/>
            <a:ext cx="3796221" cy="4504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6625F4-5ABE-E34E-AE1C-0D1BC6FB4E06}"/>
              </a:ext>
            </a:extLst>
          </p:cNvPr>
          <p:cNvSpPr txBox="1"/>
          <p:nvPr/>
        </p:nvSpPr>
        <p:spPr>
          <a:xfrm>
            <a:off x="5105403" y="5464629"/>
            <a:ext cx="3796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926A7-FB7D-4542-AB27-8058D8CB8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18595" t="406" r="12596" b="-1"/>
          <a:stretch/>
        </p:blipFill>
        <p:spPr>
          <a:xfrm>
            <a:off x="383890" y="1653611"/>
            <a:ext cx="3796222" cy="366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ADFA5-EAC6-934A-A30B-742DDE876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8" r="10861"/>
          <a:stretch/>
        </p:blipFill>
        <p:spPr>
          <a:xfrm>
            <a:off x="4963888" y="1653610"/>
            <a:ext cx="3796220" cy="36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1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 - </a:t>
            </a:r>
            <a:r>
              <a:rPr lang="en-US" sz="36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Propr</a:t>
            </a:r>
            <a:endParaRPr lang="en-US" sz="36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2F09B-B681-7643-AF6A-60BE34D2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71" y="2721643"/>
            <a:ext cx="1414714" cy="1414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664FC-D653-9843-BE0E-EF61DB71F0B3}"/>
              </a:ext>
            </a:extLst>
          </p:cNvPr>
          <p:cNvSpPr txBox="1"/>
          <p:nvPr/>
        </p:nvSpPr>
        <p:spPr>
          <a:xfrm>
            <a:off x="1809750" y="4124325"/>
            <a:ext cx="1125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73D1"/>
                </a:solidFill>
                <a:latin typeface="Helvetica Light" panose="020B0403020202020204" pitchFamily="34" charset="0"/>
              </a:rPr>
              <a:t>Pro</a:t>
            </a:r>
            <a:r>
              <a:rPr lang="en-US" sz="2800" b="1" dirty="0" err="1">
                <a:solidFill>
                  <a:srgbClr val="0073D1"/>
                </a:solidFill>
                <a:latin typeface="Helvetica Light" panose="020B0403020202020204" pitchFamily="34" charset="0"/>
              </a:rPr>
              <a:t>pr</a:t>
            </a:r>
            <a:endParaRPr lang="en-US" sz="2800" b="1" dirty="0">
              <a:solidFill>
                <a:srgbClr val="0073D1"/>
              </a:solidFill>
              <a:latin typeface="Helvetica Light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3C9FD-7F76-8647-9236-5DCA5C45FE29}"/>
              </a:ext>
            </a:extLst>
          </p:cNvPr>
          <p:cNvSpPr txBox="1"/>
          <p:nvPr/>
        </p:nvSpPr>
        <p:spPr>
          <a:xfrm>
            <a:off x="1265821" y="5053263"/>
            <a:ext cx="221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http://</a:t>
            </a:r>
            <a:r>
              <a:rPr lang="en-US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propr.tudelft.nl</a:t>
            </a:r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1291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EA0A3641-F3A9-8745-B824-32E8B8D3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24" y="541012"/>
            <a:ext cx="7140151" cy="57759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3B30BB-192A-5D48-988A-F983CEC3E3AE}"/>
              </a:ext>
            </a:extLst>
          </p:cNvPr>
          <p:cNvSpPr/>
          <p:nvPr/>
        </p:nvSpPr>
        <p:spPr>
          <a:xfrm>
            <a:off x="1001924" y="541012"/>
            <a:ext cx="7140150" cy="1870884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7BC20D-6439-6A46-9F85-E4F15BE909BD}"/>
              </a:ext>
            </a:extLst>
          </p:cNvPr>
          <p:cNvSpPr/>
          <p:nvPr/>
        </p:nvSpPr>
        <p:spPr>
          <a:xfrm>
            <a:off x="1001924" y="5353878"/>
            <a:ext cx="7140150" cy="96311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0B1557-BA99-EB45-B27A-9810BB2BB7C8}"/>
              </a:ext>
            </a:extLst>
          </p:cNvPr>
          <p:cNvSpPr/>
          <p:nvPr/>
        </p:nvSpPr>
        <p:spPr>
          <a:xfrm>
            <a:off x="1068114" y="2581603"/>
            <a:ext cx="1208815" cy="2719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B35CD3-EF76-FE42-BCED-0AF9A504ACB5}"/>
              </a:ext>
            </a:extLst>
          </p:cNvPr>
          <p:cNvSpPr/>
          <p:nvPr/>
        </p:nvSpPr>
        <p:spPr>
          <a:xfrm>
            <a:off x="1068113" y="3565634"/>
            <a:ext cx="1208815" cy="2719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A30EBC-BF33-024B-8E07-EBBA8CC12E0D}"/>
              </a:ext>
            </a:extLst>
          </p:cNvPr>
          <p:cNvSpPr/>
          <p:nvPr/>
        </p:nvSpPr>
        <p:spPr>
          <a:xfrm>
            <a:off x="1068113" y="4547037"/>
            <a:ext cx="1208815" cy="2719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38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 - </a:t>
            </a:r>
            <a:r>
              <a:rPr lang="en-US" sz="36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Propr</a:t>
            </a:r>
            <a:endParaRPr lang="en-US" sz="36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2F09B-B681-7643-AF6A-60BE34D2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71" y="2721643"/>
            <a:ext cx="1414714" cy="1414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664FC-D653-9843-BE0E-EF61DB71F0B3}"/>
              </a:ext>
            </a:extLst>
          </p:cNvPr>
          <p:cNvSpPr txBox="1"/>
          <p:nvPr/>
        </p:nvSpPr>
        <p:spPr>
          <a:xfrm>
            <a:off x="1809750" y="4124325"/>
            <a:ext cx="1125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73D1"/>
                </a:solidFill>
                <a:latin typeface="Helvetica Light" panose="020B0403020202020204" pitchFamily="34" charset="0"/>
              </a:rPr>
              <a:t>Pro</a:t>
            </a:r>
            <a:r>
              <a:rPr lang="en-US" sz="2800" b="1" dirty="0" err="1">
                <a:solidFill>
                  <a:srgbClr val="0073D1"/>
                </a:solidFill>
                <a:latin typeface="Helvetica Light" panose="020B0403020202020204" pitchFamily="34" charset="0"/>
              </a:rPr>
              <a:t>pr</a:t>
            </a:r>
            <a:endParaRPr lang="en-US" sz="2800" b="1" dirty="0">
              <a:solidFill>
                <a:srgbClr val="0073D1"/>
              </a:solidFill>
              <a:latin typeface="Helvetica Light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3C9FD-7F76-8647-9236-5DCA5C45FE29}"/>
              </a:ext>
            </a:extLst>
          </p:cNvPr>
          <p:cNvSpPr txBox="1"/>
          <p:nvPr/>
        </p:nvSpPr>
        <p:spPr>
          <a:xfrm>
            <a:off x="1265821" y="5053263"/>
            <a:ext cx="221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http://</a:t>
            </a:r>
            <a:r>
              <a:rPr lang="en-US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propr.tudelft.nl</a:t>
            </a:r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805A2-1D62-F44F-A02A-20C043D2D53E}"/>
              </a:ext>
            </a:extLst>
          </p:cNvPr>
          <p:cNvSpPr txBox="1"/>
          <p:nvPr/>
        </p:nvSpPr>
        <p:spPr>
          <a:xfrm>
            <a:off x="4678683" y="1203960"/>
            <a:ext cx="41300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Installed as a Firefox plugin or GitHub integration</a:t>
            </a:r>
          </a:p>
          <a:p>
            <a:endParaRPr lang="en-US" sz="32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2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2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Works with </a:t>
            </a:r>
            <a:r>
              <a:rPr lang="en-US" sz="32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Mozreview</a:t>
            </a:r>
            <a:r>
              <a:rPr lang="en-US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, Bugzilla, </a:t>
            </a:r>
            <a:r>
              <a:rPr lang="en-US" sz="32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Reviewboard</a:t>
            </a:r>
            <a:r>
              <a:rPr lang="en-US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and GitHub </a:t>
            </a:r>
          </a:p>
        </p:txBody>
      </p:sp>
    </p:spTree>
    <p:extLst>
      <p:ext uri="{BB962C8B-B14F-4D97-AF65-F5344CB8AC3E}">
        <p14:creationId xmlns:p14="http://schemas.microsoft.com/office/powerpoint/2010/main" val="2843378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 - </a:t>
            </a:r>
            <a:r>
              <a:rPr lang="en-US" sz="36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Propr</a:t>
            </a:r>
            <a:endParaRPr lang="en-US" sz="36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CCAEB-C7F7-DF40-AB43-0312478B7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93"/>
          <a:stretch/>
        </p:blipFill>
        <p:spPr>
          <a:xfrm>
            <a:off x="-12282" y="3791799"/>
            <a:ext cx="9401609" cy="3066201"/>
          </a:xfrm>
          <a:prstGeom prst="rect">
            <a:avLst/>
          </a:prstGeom>
        </p:spPr>
      </p:pic>
      <p:pic>
        <p:nvPicPr>
          <p:cNvPr id="3" name="Picture 2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63989559-8435-4146-B87E-CD472D5E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5124"/>
            <a:ext cx="9144000" cy="29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9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 - </a:t>
            </a:r>
            <a:r>
              <a:rPr lang="en-US" sz="36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Propr</a:t>
            </a:r>
            <a:endParaRPr lang="en-US" sz="36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42A1B641-D0E3-7D43-93E7-1AD035A7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5124"/>
            <a:ext cx="9144000" cy="2916675"/>
          </a:xfrm>
          <a:prstGeom prst="rect">
            <a:avLst/>
          </a:prstGeo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3EAD135-A5F7-1144-B421-AA625EEE8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0730"/>
            <a:ext cx="9143998" cy="2727270"/>
          </a:xfrm>
          <a:prstGeom prst="rect">
            <a:avLst/>
          </a:prstGeom>
          <a:ln w="19050"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C4112E-D115-3949-9222-889A4B5692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93"/>
          <a:stretch/>
        </p:blipFill>
        <p:spPr>
          <a:xfrm>
            <a:off x="-12282" y="3791799"/>
            <a:ext cx="9278945" cy="3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60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 - </a:t>
            </a:r>
            <a:r>
              <a:rPr lang="en-US" sz="36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Propr</a:t>
            </a:r>
            <a:endParaRPr lang="en-US" sz="36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3262B-C09B-D54B-9906-48A79100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38" y="2532937"/>
            <a:ext cx="7118723" cy="179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92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Phase 2: Tool-based feedback - </a:t>
            </a:r>
            <a:r>
              <a:rPr lang="en-US" sz="36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Propr</a:t>
            </a:r>
            <a:endParaRPr lang="en-US" sz="36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D2F53-FC37-2540-89BE-62FFB44DB678}"/>
              </a:ext>
            </a:extLst>
          </p:cNvPr>
          <p:cNvSpPr txBox="1"/>
          <p:nvPr/>
        </p:nvSpPr>
        <p:spPr>
          <a:xfrm>
            <a:off x="5242560" y="2026920"/>
            <a:ext cx="33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Feedback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3A877-9FEA-CA41-AB09-D6AB78D02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15" b="249"/>
          <a:stretch/>
        </p:blipFill>
        <p:spPr>
          <a:xfrm>
            <a:off x="584531" y="1625896"/>
            <a:ext cx="7974934" cy="449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4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 - </a:t>
            </a:r>
            <a:r>
              <a:rPr lang="en-US" sz="3600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Propr</a:t>
            </a:r>
            <a:endParaRPr lang="en-US" sz="3600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A2F09B-B681-7643-AF6A-60BE34D2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71" y="2721643"/>
            <a:ext cx="1414714" cy="1414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A664FC-D653-9843-BE0E-EF61DB71F0B3}"/>
              </a:ext>
            </a:extLst>
          </p:cNvPr>
          <p:cNvSpPr txBox="1"/>
          <p:nvPr/>
        </p:nvSpPr>
        <p:spPr>
          <a:xfrm>
            <a:off x="1809750" y="4124325"/>
            <a:ext cx="1125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73D1"/>
                </a:solidFill>
                <a:latin typeface="Helvetica Light" panose="020B0403020202020204" pitchFamily="34" charset="0"/>
              </a:rPr>
              <a:t>Pro</a:t>
            </a:r>
            <a:r>
              <a:rPr lang="en-US" sz="2800" b="1" dirty="0" err="1">
                <a:solidFill>
                  <a:srgbClr val="0073D1"/>
                </a:solidFill>
                <a:latin typeface="Helvetica Light" panose="020B0403020202020204" pitchFamily="34" charset="0"/>
              </a:rPr>
              <a:t>pr</a:t>
            </a:r>
            <a:endParaRPr lang="en-US" sz="2800" b="1" dirty="0">
              <a:solidFill>
                <a:srgbClr val="0073D1"/>
              </a:solidFill>
              <a:latin typeface="Helvetica Light" panose="020B04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3C9FD-7F76-8647-9236-5DCA5C45FE29}"/>
              </a:ext>
            </a:extLst>
          </p:cNvPr>
          <p:cNvSpPr txBox="1"/>
          <p:nvPr/>
        </p:nvSpPr>
        <p:spPr>
          <a:xfrm>
            <a:off x="1265821" y="5053263"/>
            <a:ext cx="221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http://</a:t>
            </a:r>
            <a:r>
              <a:rPr lang="en-US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propr.tudelft.nl</a:t>
            </a:r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805A2-1D62-F44F-A02A-20C043D2D53E}"/>
              </a:ext>
            </a:extLst>
          </p:cNvPr>
          <p:cNvSpPr txBox="1"/>
          <p:nvPr/>
        </p:nvSpPr>
        <p:spPr>
          <a:xfrm>
            <a:off x="3873478" y="2243531"/>
            <a:ext cx="54043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Dataset overview:</a:t>
            </a:r>
          </a:p>
          <a:p>
            <a:endParaRPr lang="en-US" sz="3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457200" indent="-457200">
              <a:buFontTx/>
              <a:buChar char="-"/>
            </a:pPr>
            <a:r>
              <a:rPr lang="en-US" sz="3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Feedback on 98 changes</a:t>
            </a:r>
          </a:p>
          <a:p>
            <a:pPr marL="457200" indent="-457200">
              <a:buFontTx/>
              <a:buChar char="-"/>
            </a:pPr>
            <a:r>
              <a:rPr lang="en-US" sz="3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35 reviewers</a:t>
            </a:r>
          </a:p>
          <a:p>
            <a:pPr marL="457200" indent="-457200">
              <a:buFontTx/>
              <a:buChar char="-"/>
            </a:pPr>
            <a:r>
              <a:rPr lang="en-US" sz="3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projects from Mozilla</a:t>
            </a:r>
          </a:p>
          <a:p>
            <a:pPr marL="457200" indent="-457200">
              <a:buFontTx/>
              <a:buChar char="-"/>
            </a:pPr>
            <a:r>
              <a:rPr lang="en-US" sz="30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 OSS projects</a:t>
            </a:r>
          </a:p>
          <a:p>
            <a:endParaRPr lang="en-US" sz="3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443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 -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CD3BA1-169C-1C4A-9A63-FFD07DB1B01C}"/>
              </a:ext>
            </a:extLst>
          </p:cNvPr>
          <p:cNvSpPr/>
          <p:nvPr/>
        </p:nvSpPr>
        <p:spPr>
          <a:xfrm>
            <a:off x="141359" y="2170113"/>
            <a:ext cx="2565400" cy="3448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DC265-39BC-464E-A8C8-4DA0C6734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1" r="13475"/>
          <a:stretch/>
        </p:blipFill>
        <p:spPr>
          <a:xfrm>
            <a:off x="141359" y="2170113"/>
            <a:ext cx="2565400" cy="28257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2B67855-D797-6D45-9C32-E44EB77AEA69}"/>
              </a:ext>
            </a:extLst>
          </p:cNvPr>
          <p:cNvSpPr/>
          <p:nvPr/>
        </p:nvSpPr>
        <p:spPr>
          <a:xfrm>
            <a:off x="3290960" y="2170113"/>
            <a:ext cx="2565400" cy="282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FCE98D-9E3D-BD45-A70D-7F0FDADBF7B0}"/>
              </a:ext>
            </a:extLst>
          </p:cNvPr>
          <p:cNvSpPr/>
          <p:nvPr/>
        </p:nvSpPr>
        <p:spPr>
          <a:xfrm>
            <a:off x="3290960" y="2170113"/>
            <a:ext cx="2565400" cy="3448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E27DF7-EB00-DB49-9069-A796E2A77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4" t="-6919" r="11154" b="934"/>
          <a:stretch/>
        </p:blipFill>
        <p:spPr>
          <a:xfrm>
            <a:off x="3316778" y="2316162"/>
            <a:ext cx="2510443" cy="22417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7E398D1-26FA-9741-8EA7-42C1C6DA9E04}"/>
              </a:ext>
            </a:extLst>
          </p:cNvPr>
          <p:cNvSpPr/>
          <p:nvPr/>
        </p:nvSpPr>
        <p:spPr>
          <a:xfrm>
            <a:off x="6440561" y="2170113"/>
            <a:ext cx="2565400" cy="3448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4F9097-A474-1B4C-8192-581AB1C31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61" y="2170113"/>
            <a:ext cx="2565401" cy="28257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74DDF5-F092-4945-A9FE-66FBA45BF3DB}"/>
              </a:ext>
            </a:extLst>
          </p:cNvPr>
          <p:cNvSpPr txBox="1"/>
          <p:nvPr/>
        </p:nvSpPr>
        <p:spPr>
          <a:xfrm>
            <a:off x="138039" y="5076180"/>
            <a:ext cx="2760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Developer feedback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DA6A4-6F48-CD41-AE02-2962EA7E3F8C}"/>
              </a:ext>
            </a:extLst>
          </p:cNvPr>
          <p:cNvSpPr txBox="1"/>
          <p:nvPr/>
        </p:nvSpPr>
        <p:spPr>
          <a:xfrm>
            <a:off x="3387593" y="5076179"/>
            <a:ext cx="2760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Review comments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531192-A7EA-E748-A408-2EF6D63C618E}"/>
              </a:ext>
            </a:extLst>
          </p:cNvPr>
          <p:cNvSpPr txBox="1"/>
          <p:nvPr/>
        </p:nvSpPr>
        <p:spPr>
          <a:xfrm>
            <a:off x="6829295" y="5076178"/>
            <a:ext cx="2760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136178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1FC0DA-4F81-5C47-B9AD-89450C403B49}"/>
              </a:ext>
            </a:extLst>
          </p:cNvPr>
          <p:cNvSpPr/>
          <p:nvPr/>
        </p:nvSpPr>
        <p:spPr>
          <a:xfrm>
            <a:off x="6066262" y="875124"/>
            <a:ext cx="3077737" cy="43436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ED2C0B-5836-6F4C-84DA-56E058C095EE}"/>
              </a:ext>
            </a:extLst>
          </p:cNvPr>
          <p:cNvSpPr/>
          <p:nvPr/>
        </p:nvSpPr>
        <p:spPr>
          <a:xfrm>
            <a:off x="-3" y="875124"/>
            <a:ext cx="6066266" cy="43436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5A3CF6-A2F7-9641-8F39-22578659A8A3}"/>
              </a:ext>
            </a:extLst>
          </p:cNvPr>
          <p:cNvSpPr/>
          <p:nvPr/>
        </p:nvSpPr>
        <p:spPr>
          <a:xfrm>
            <a:off x="6430538" y="953390"/>
            <a:ext cx="2266544" cy="353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FC1B1B-87C3-1F4B-8FC1-A627426D4B23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15F006-39A6-6345-940A-39ACE65E5BE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143999" cy="875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Tool-based feedback - Results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7ABC76-4772-ED43-9094-A20BBF8715FC}"/>
              </a:ext>
            </a:extLst>
          </p:cNvPr>
          <p:cNvSpPr/>
          <p:nvPr/>
        </p:nvSpPr>
        <p:spPr>
          <a:xfrm>
            <a:off x="3381500" y="1384935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467E5D-580E-F641-A82A-7FD4617F7929}"/>
              </a:ext>
            </a:extLst>
          </p:cNvPr>
          <p:cNvSpPr/>
          <p:nvPr/>
        </p:nvSpPr>
        <p:spPr>
          <a:xfrm>
            <a:off x="3381501" y="2727149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Code churn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4C7E7A2-17EF-264C-B26E-E81C3EE97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585"/>
          <a:stretch/>
        </p:blipFill>
        <p:spPr>
          <a:xfrm>
            <a:off x="3392389" y="1396630"/>
            <a:ext cx="2337438" cy="133051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D491E1D-C4A0-2D46-9F4C-152A6BB85560}"/>
              </a:ext>
            </a:extLst>
          </p:cNvPr>
          <p:cNvSpPr/>
          <p:nvPr/>
        </p:nvSpPr>
        <p:spPr>
          <a:xfrm>
            <a:off x="365403" y="1385477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908C7D0-CD79-A24D-B504-C699D2AFF98C}"/>
              </a:ext>
            </a:extLst>
          </p:cNvPr>
          <p:cNvSpPr/>
          <p:nvPr/>
        </p:nvSpPr>
        <p:spPr>
          <a:xfrm>
            <a:off x="365403" y="2731031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Change description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54F094-346E-5B4A-BA07-2126A676E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4" y="1396630"/>
            <a:ext cx="2348325" cy="13344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E3DAA4D-659F-6444-BE15-1BF2A24B09EE}"/>
              </a:ext>
            </a:extLst>
          </p:cNvPr>
          <p:cNvSpPr/>
          <p:nvPr/>
        </p:nvSpPr>
        <p:spPr>
          <a:xfrm>
            <a:off x="6393361" y="1395931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CD0622-D9B1-4044-9F1F-A13FC9768408}"/>
              </a:ext>
            </a:extLst>
          </p:cNvPr>
          <p:cNvSpPr/>
          <p:nvPr/>
        </p:nvSpPr>
        <p:spPr>
          <a:xfrm>
            <a:off x="6393362" y="2724981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Commit history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6E2886-05D0-AA42-8706-7504ABD81447}"/>
              </a:ext>
            </a:extLst>
          </p:cNvPr>
          <p:cNvSpPr/>
          <p:nvPr/>
        </p:nvSpPr>
        <p:spPr>
          <a:xfrm>
            <a:off x="1837105" y="955570"/>
            <a:ext cx="2266544" cy="3532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7895688-5415-474C-8E9F-EF16A52A2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363" y="1405348"/>
            <a:ext cx="2348325" cy="1319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E2C55E-CFDC-634B-8A8C-2E8CFF0F12F0}"/>
              </a:ext>
            </a:extLst>
          </p:cNvPr>
          <p:cNvSpPr txBox="1"/>
          <p:nvPr/>
        </p:nvSpPr>
        <p:spPr>
          <a:xfrm>
            <a:off x="1837105" y="935372"/>
            <a:ext cx="234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Positively evaluated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AEEF5A-ABC0-C548-8577-DC100EE90823}"/>
              </a:ext>
            </a:extLst>
          </p:cNvPr>
          <p:cNvSpPr/>
          <p:nvPr/>
        </p:nvSpPr>
        <p:spPr>
          <a:xfrm>
            <a:off x="176217" y="5579814"/>
            <a:ext cx="8780673" cy="1004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Reviewers are mostly negative in review comments but are more ready to provide positive feedback using our tool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4D3990-7610-C741-BA5B-52077B412AF6}"/>
              </a:ext>
            </a:extLst>
          </p:cNvPr>
          <p:cNvSpPr/>
          <p:nvPr/>
        </p:nvSpPr>
        <p:spPr>
          <a:xfrm>
            <a:off x="1921721" y="3381712"/>
            <a:ext cx="2348326" cy="162403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4261BB0-D8BD-DA4F-B277-AF77838DCFD3}"/>
              </a:ext>
            </a:extLst>
          </p:cNvPr>
          <p:cNvSpPr/>
          <p:nvPr/>
        </p:nvSpPr>
        <p:spPr>
          <a:xfrm>
            <a:off x="1921722" y="4710762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Change scope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2DF079-AB5F-3E4B-9F34-CF41DE07AFED}"/>
              </a:ext>
            </a:extLst>
          </p:cNvPr>
          <p:cNvSpPr/>
          <p:nvPr/>
        </p:nvSpPr>
        <p:spPr>
          <a:xfrm>
            <a:off x="6393361" y="4721648"/>
            <a:ext cx="2348326" cy="2896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Code style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5022670-76B2-084D-9C77-EBE7D9555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66" t="22555" r="4426" b="10601"/>
          <a:stretch/>
        </p:blipFill>
        <p:spPr>
          <a:xfrm>
            <a:off x="6393362" y="3391129"/>
            <a:ext cx="2348326" cy="13305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A527F25-D472-424E-8846-4E0021790309}"/>
              </a:ext>
            </a:extLst>
          </p:cNvPr>
          <p:cNvSpPr txBox="1"/>
          <p:nvPr/>
        </p:nvSpPr>
        <p:spPr>
          <a:xfrm>
            <a:off x="6382209" y="955570"/>
            <a:ext cx="2418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Negatively evaluated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AAB9F-8B53-7147-AB6F-098CE0445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720" y="3392865"/>
            <a:ext cx="2348327" cy="132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7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0AC52-6FFB-7B44-9C44-766A9AA9C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3" y="225698"/>
            <a:ext cx="2735046" cy="205128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FB39-F70F-8E45-BD04-2665E7617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24" y="272589"/>
            <a:ext cx="2735046" cy="205128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B0893-F96B-D64D-80E5-A9F81B86E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3" y="2418534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E35726-C1DA-5145-993D-BD8C033D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998" y="4614047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F59818-77F7-4A4B-945F-E6E8344F3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476" y="225697"/>
            <a:ext cx="2736000" cy="205736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person&#13;&#10;&#13;&#10;Description automatically generated">
            <a:extLst>
              <a:ext uri="{FF2B5EF4-FFF2-40B4-BE49-F238E27FC236}">
                <a16:creationId xmlns:a16="http://schemas.microsoft.com/office/drawing/2014/main" id="{5D2573CC-AF92-7445-AFCA-5162AFE38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998" y="2439134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42865D5-A9FE-2941-995A-B909E4BCE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8154" y="2439134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E5AD0DF-8B1C-5540-9B6D-4F52409542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93" y="4614047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66EF7CD-981B-8C44-8A72-9470F125C8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154" y="4614047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0AC52-6FFB-7B44-9C44-766A9AA9C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93" y="225698"/>
            <a:ext cx="2735046" cy="205128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FB39-F70F-8E45-BD04-2665E7617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24" y="272589"/>
            <a:ext cx="2735046" cy="205128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B0893-F96B-D64D-80E5-A9F81B86E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3" y="2418534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E35726-C1DA-5145-993D-BD8C033D8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998" y="4614047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F59818-77F7-4A4B-945F-E6E8344F3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476" y="225697"/>
            <a:ext cx="2736000" cy="205736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person&#13;&#10;&#13;&#10;Description automatically generated">
            <a:extLst>
              <a:ext uri="{FF2B5EF4-FFF2-40B4-BE49-F238E27FC236}">
                <a16:creationId xmlns:a16="http://schemas.microsoft.com/office/drawing/2014/main" id="{5D2573CC-AF92-7445-AFCA-5162AFE38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998" y="2439134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42865D5-A9FE-2941-995A-B909E4BCE4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8154" y="2439134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E5AD0DF-8B1C-5540-9B6D-4F52409542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93" y="4614047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66EF7CD-981B-8C44-8A72-9470F125C8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8154" y="4614047"/>
            <a:ext cx="2736000" cy="20520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B86818-EE6A-F145-AE3D-E5CE35A2950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F9FA83-6042-0946-98C0-A840AD4F943F}"/>
              </a:ext>
            </a:extLst>
          </p:cNvPr>
          <p:cNvSpPr/>
          <p:nvPr/>
        </p:nvSpPr>
        <p:spPr>
          <a:xfrm>
            <a:off x="192156" y="1989552"/>
            <a:ext cx="8759687" cy="29588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change reviewability can be empirically defined as how well a change is (1) explained (‘</a:t>
            </a:r>
            <a:r>
              <a:rPr lang="en-US" sz="2800" u="sng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change description</a:t>
            </a:r>
            <a:r>
              <a:rPr lang="en-US" sz="28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’ and ‘</a:t>
            </a:r>
            <a:r>
              <a:rPr lang="en-US" sz="2800" u="sng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commit history</a:t>
            </a:r>
            <a:r>
              <a:rPr lang="en-US" sz="28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’), (2) properly sized and self-contained (‘</a:t>
            </a:r>
            <a:r>
              <a:rPr lang="en-US" sz="2800" u="sng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churn</a:t>
            </a:r>
            <a:r>
              <a:rPr lang="en-US" sz="28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’ and ‘</a:t>
            </a:r>
            <a:r>
              <a:rPr lang="en-US" sz="2800" u="sng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change scope</a:t>
            </a:r>
            <a:r>
              <a:rPr lang="en-US" sz="28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’), and (3) aligned with the project’s style (‘</a:t>
            </a:r>
            <a:r>
              <a:rPr lang="en-US" sz="2800" u="sng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code style</a:t>
            </a:r>
            <a:r>
              <a:rPr lang="en-US" sz="28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417472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EA0A3641-F3A9-8745-B824-32E8B8D3B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24" y="541012"/>
            <a:ext cx="7140151" cy="57759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3B30BB-192A-5D48-988A-F983CEC3E3AE}"/>
              </a:ext>
            </a:extLst>
          </p:cNvPr>
          <p:cNvSpPr/>
          <p:nvPr/>
        </p:nvSpPr>
        <p:spPr>
          <a:xfrm>
            <a:off x="1001924" y="541012"/>
            <a:ext cx="7140150" cy="4812866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7BC20D-6439-6A46-9F85-E4F15BE909BD}"/>
              </a:ext>
            </a:extLst>
          </p:cNvPr>
          <p:cNvSpPr/>
          <p:nvPr/>
        </p:nvSpPr>
        <p:spPr>
          <a:xfrm>
            <a:off x="1001924" y="5353878"/>
            <a:ext cx="7140150" cy="96311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0B1557-BA99-EB45-B27A-9810BB2BB7C8}"/>
              </a:ext>
            </a:extLst>
          </p:cNvPr>
          <p:cNvSpPr/>
          <p:nvPr/>
        </p:nvSpPr>
        <p:spPr>
          <a:xfrm>
            <a:off x="1068114" y="2581603"/>
            <a:ext cx="1208815" cy="2719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B35CD3-EF76-FE42-BCED-0AF9A504ACB5}"/>
              </a:ext>
            </a:extLst>
          </p:cNvPr>
          <p:cNvSpPr/>
          <p:nvPr/>
        </p:nvSpPr>
        <p:spPr>
          <a:xfrm>
            <a:off x="1068113" y="3565634"/>
            <a:ext cx="1208815" cy="2719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A30EBC-BF33-024B-8E07-EBBA8CC12E0D}"/>
              </a:ext>
            </a:extLst>
          </p:cNvPr>
          <p:cNvSpPr/>
          <p:nvPr/>
        </p:nvSpPr>
        <p:spPr>
          <a:xfrm>
            <a:off x="1068113" y="4547037"/>
            <a:ext cx="1208815" cy="2719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1641B8-E616-F54A-86C3-1F977B00947E}"/>
              </a:ext>
            </a:extLst>
          </p:cNvPr>
          <p:cNvSpPr/>
          <p:nvPr/>
        </p:nvSpPr>
        <p:spPr>
          <a:xfrm>
            <a:off x="296634" y="2757009"/>
            <a:ext cx="8550730" cy="16237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“Rework your commit history in order to </a:t>
            </a:r>
            <a:r>
              <a:rPr lang="en-US" sz="2800" u="sng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see</a:t>
            </a:r>
            <a:r>
              <a:rPr lang="en-US" sz="28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what your changes </a:t>
            </a:r>
            <a:r>
              <a:rPr lang="en-US" sz="2800" u="sng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actually</a:t>
            </a:r>
            <a:r>
              <a:rPr lang="en-US" sz="2800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involves and split multiple fixes in separate PRs”</a:t>
            </a:r>
          </a:p>
        </p:txBody>
      </p:sp>
    </p:spTree>
    <p:extLst>
      <p:ext uri="{BB962C8B-B14F-4D97-AF65-F5344CB8AC3E}">
        <p14:creationId xmlns:p14="http://schemas.microsoft.com/office/powerpoint/2010/main" val="116922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7646C3-68B5-8E44-80E2-1F703CD7166E}"/>
                  </a:ext>
                </a:extLst>
              </p:cNvPr>
              <p:cNvSpPr/>
              <p:nvPr/>
            </p:nvSpPr>
            <p:spPr>
              <a:xfrm>
                <a:off x="296635" y="2887717"/>
                <a:ext cx="8550730" cy="10825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400" dirty="0">
                    <a:solidFill>
                      <a:schemeClr val="tx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Reviewability  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 panose="02000503000000020004" pitchFamily="2" charset="0"/>
                      </a:rPr>
                      <m:t> </m:t>
                    </m:r>
                    <m:r>
                      <a:rPr lang="en-US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 panose="02000503000000020004" pitchFamily="2" charset="0"/>
                      </a:rPr>
                      <m:t>≠</m:t>
                    </m:r>
                  </m:oMath>
                </a14:m>
                <a:r>
                  <a:rPr lang="en-US" sz="4400" dirty="0">
                    <a:solidFill>
                      <a:schemeClr val="tx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    Acceptability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7646C3-68B5-8E44-80E2-1F703CD716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35" y="2887717"/>
                <a:ext cx="8550730" cy="1082566"/>
              </a:xfrm>
              <a:prstGeom prst="rect">
                <a:avLst/>
              </a:prstGeom>
              <a:blipFill>
                <a:blip r:embed="rId3"/>
                <a:stretch>
                  <a:fillRect l="-2811" r="-3107" b="-102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55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CC452C-F623-214E-BDD2-9DA5245514F6}"/>
              </a:ext>
            </a:extLst>
          </p:cNvPr>
          <p:cNvSpPr/>
          <p:nvPr/>
        </p:nvSpPr>
        <p:spPr>
          <a:xfrm>
            <a:off x="0" y="1045029"/>
            <a:ext cx="9144000" cy="1469571"/>
          </a:xfrm>
          <a:prstGeom prst="rect">
            <a:avLst/>
          </a:prstGeom>
          <a:solidFill>
            <a:srgbClr val="3FB3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6D4F6-2423-C944-85AC-4E87BB61D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87668"/>
            <a:ext cx="9144000" cy="1071563"/>
          </a:xfrm>
        </p:spPr>
        <p:txBody>
          <a:bodyPr>
            <a:normAutofit/>
          </a:bodyPr>
          <a:lstStyle/>
          <a:p>
            <a:pPr algn="r"/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Makes a Code Change Easier To Review:</a:t>
            </a:r>
            <a:b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en-US" sz="2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 Empirical Investigation on Code Change Reviewability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EB1B5-DEE1-914F-B1AF-433855BD7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2503" y="3885817"/>
            <a:ext cx="6858000" cy="1655762"/>
          </a:xfrm>
        </p:spPr>
        <p:txBody>
          <a:bodyPr/>
          <a:lstStyle/>
          <a:p>
            <a:pPr algn="r"/>
            <a:r>
              <a:rPr lang="en-US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Achyudh</a:t>
            </a:r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Ram, Anand Ashok Sawant, </a:t>
            </a:r>
          </a:p>
          <a:p>
            <a:pPr algn="r"/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Marco </a:t>
            </a:r>
            <a:r>
              <a:rPr lang="en-US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Castelluccio</a:t>
            </a:r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and Alberto </a:t>
            </a:r>
            <a:r>
              <a:rPr lang="en-US" b="1" dirty="0" err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Bacchelli</a:t>
            </a:r>
            <a:endParaRPr lang="en-US" b="1" dirty="0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B8D9A-70A6-E441-8800-9EA9B6904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" y="5119637"/>
            <a:ext cx="2843473" cy="1753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6A7E7-92C9-5A4F-A2C5-FDC80421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49" y="5119637"/>
            <a:ext cx="2659318" cy="1595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BF82B1-0DDA-D745-99FD-870CF3323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128" y="5541579"/>
            <a:ext cx="2679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7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55A44-2EDA-FF4A-9371-00EF356D9C79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rgbClr val="2E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4DD07-88BC-AA49-9482-3F10C742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7512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Research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10EB8-3978-3640-A446-E36990A9719A}"/>
              </a:ext>
            </a:extLst>
          </p:cNvPr>
          <p:cNvSpPr txBox="1"/>
          <p:nvPr/>
        </p:nvSpPr>
        <p:spPr>
          <a:xfrm>
            <a:off x="674912" y="1905506"/>
            <a:ext cx="77941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RQ1: What makes a good code change, according to white and gray literature?</a:t>
            </a:r>
          </a:p>
          <a:p>
            <a:endParaRPr lang="en-US" sz="32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2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RQ2: What do reviewers associate with code change reviewability?</a:t>
            </a:r>
          </a:p>
        </p:txBody>
      </p:sp>
    </p:spTree>
    <p:extLst>
      <p:ext uri="{BB962C8B-B14F-4D97-AF65-F5344CB8AC3E}">
        <p14:creationId xmlns:p14="http://schemas.microsoft.com/office/powerpoint/2010/main" val="221844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55A44-2EDA-FF4A-9371-00EF356D9C79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rgbClr val="2E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4DD07-88BC-AA49-9482-3F10C742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7512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study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8CFA66-CABD-8040-A587-B33EE462197B}"/>
              </a:ext>
            </a:extLst>
          </p:cNvPr>
          <p:cNvSpPr/>
          <p:nvPr/>
        </p:nvSpPr>
        <p:spPr>
          <a:xfrm>
            <a:off x="566058" y="1566122"/>
            <a:ext cx="3167743" cy="4572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77A41-ED57-954E-97E3-45C8682707F7}"/>
              </a:ext>
            </a:extLst>
          </p:cNvPr>
          <p:cNvSpPr/>
          <p:nvPr/>
        </p:nvSpPr>
        <p:spPr>
          <a:xfrm>
            <a:off x="5410201" y="1566121"/>
            <a:ext cx="3167743" cy="45724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ook shelf filled with books&#13;&#10;&#13;&#10;Description automatically generated">
            <a:extLst>
              <a:ext uri="{FF2B5EF4-FFF2-40B4-BE49-F238E27FC236}">
                <a16:creationId xmlns:a16="http://schemas.microsoft.com/office/drawing/2014/main" id="{3ED6BEFD-86E1-D741-8D4E-C20D2D4B3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00"/>
          <a:stretch/>
        </p:blipFill>
        <p:spPr>
          <a:xfrm>
            <a:off x="566057" y="1566121"/>
            <a:ext cx="3167743" cy="3167743"/>
          </a:xfrm>
          <a:prstGeom prst="rect">
            <a:avLst/>
          </a:prstGeom>
        </p:spPr>
      </p:pic>
      <p:pic>
        <p:nvPicPr>
          <p:cNvPr id="13" name="Picture 12" descr="A person sitting on the keyboard of a computer&#13;&#10;&#13;&#10;Description automatically generated">
            <a:extLst>
              <a:ext uri="{FF2B5EF4-FFF2-40B4-BE49-F238E27FC236}">
                <a16:creationId xmlns:a16="http://schemas.microsoft.com/office/drawing/2014/main" id="{18281C32-55A7-6147-8605-7B8C81C78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7" r="20136"/>
          <a:stretch/>
        </p:blipFill>
        <p:spPr>
          <a:xfrm>
            <a:off x="5410201" y="1570526"/>
            <a:ext cx="3167741" cy="31633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EE4BAA-ADF6-524A-8F43-7DA37BC004CE}"/>
              </a:ext>
            </a:extLst>
          </p:cNvPr>
          <p:cNvCxnSpPr/>
          <p:nvPr/>
        </p:nvCxnSpPr>
        <p:spPr>
          <a:xfrm>
            <a:off x="566057" y="4733864"/>
            <a:ext cx="3167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CF932C-2F25-E945-8783-00CFB2C178E7}"/>
              </a:ext>
            </a:extLst>
          </p:cNvPr>
          <p:cNvCxnSpPr/>
          <p:nvPr/>
        </p:nvCxnSpPr>
        <p:spPr>
          <a:xfrm>
            <a:off x="5410199" y="4733864"/>
            <a:ext cx="3167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3CDC36-593E-7144-8D77-3656E5310C09}"/>
              </a:ext>
            </a:extLst>
          </p:cNvPr>
          <p:cNvSpPr txBox="1"/>
          <p:nvPr/>
        </p:nvSpPr>
        <p:spPr>
          <a:xfrm>
            <a:off x="440874" y="4897617"/>
            <a:ext cx="3418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Multivocal literature review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422D4-9F19-9246-BCD2-81BFB482F2D1}"/>
              </a:ext>
            </a:extLst>
          </p:cNvPr>
          <p:cNvSpPr txBox="1"/>
          <p:nvPr/>
        </p:nvSpPr>
        <p:spPr>
          <a:xfrm>
            <a:off x="5285013" y="4897618"/>
            <a:ext cx="3418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Study with developers</a:t>
            </a:r>
          </a:p>
        </p:txBody>
      </p:sp>
    </p:spTree>
    <p:extLst>
      <p:ext uri="{BB962C8B-B14F-4D97-AF65-F5344CB8AC3E}">
        <p14:creationId xmlns:p14="http://schemas.microsoft.com/office/powerpoint/2010/main" val="283526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C55A44-2EDA-FF4A-9371-00EF356D9C79}"/>
              </a:ext>
            </a:extLst>
          </p:cNvPr>
          <p:cNvSpPr/>
          <p:nvPr/>
        </p:nvSpPr>
        <p:spPr>
          <a:xfrm>
            <a:off x="0" y="0"/>
            <a:ext cx="9144000" cy="875124"/>
          </a:xfrm>
          <a:prstGeom prst="rect">
            <a:avLst/>
          </a:prstGeom>
          <a:solidFill>
            <a:srgbClr val="2E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4DD07-88BC-AA49-9482-3F10C742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87512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study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8CFA66-CABD-8040-A587-B33EE462197B}"/>
              </a:ext>
            </a:extLst>
          </p:cNvPr>
          <p:cNvSpPr/>
          <p:nvPr/>
        </p:nvSpPr>
        <p:spPr>
          <a:xfrm>
            <a:off x="566058" y="1566122"/>
            <a:ext cx="3167743" cy="45724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77A41-ED57-954E-97E3-45C8682707F7}"/>
              </a:ext>
            </a:extLst>
          </p:cNvPr>
          <p:cNvSpPr/>
          <p:nvPr/>
        </p:nvSpPr>
        <p:spPr>
          <a:xfrm>
            <a:off x="5410201" y="1566121"/>
            <a:ext cx="3167743" cy="45724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ook shelf filled with books&#13;&#10;&#13;&#10;Description automatically generated">
            <a:extLst>
              <a:ext uri="{FF2B5EF4-FFF2-40B4-BE49-F238E27FC236}">
                <a16:creationId xmlns:a16="http://schemas.microsoft.com/office/drawing/2014/main" id="{3ED6BEFD-86E1-D741-8D4E-C20D2D4B3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00"/>
          <a:stretch/>
        </p:blipFill>
        <p:spPr>
          <a:xfrm>
            <a:off x="566057" y="1566121"/>
            <a:ext cx="3167743" cy="3167743"/>
          </a:xfrm>
          <a:prstGeom prst="rect">
            <a:avLst/>
          </a:prstGeom>
        </p:spPr>
      </p:pic>
      <p:pic>
        <p:nvPicPr>
          <p:cNvPr id="13" name="Picture 12" descr="A person sitting on the keyboard of a computer&#13;&#10;&#13;&#10;Description automatically generated">
            <a:extLst>
              <a:ext uri="{FF2B5EF4-FFF2-40B4-BE49-F238E27FC236}">
                <a16:creationId xmlns:a16="http://schemas.microsoft.com/office/drawing/2014/main" id="{18281C32-55A7-6147-8605-7B8C81C78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14027" r="20136"/>
          <a:stretch/>
        </p:blipFill>
        <p:spPr>
          <a:xfrm>
            <a:off x="5410201" y="1570526"/>
            <a:ext cx="3167741" cy="316333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EE4BAA-ADF6-524A-8F43-7DA37BC004CE}"/>
              </a:ext>
            </a:extLst>
          </p:cNvPr>
          <p:cNvCxnSpPr/>
          <p:nvPr/>
        </p:nvCxnSpPr>
        <p:spPr>
          <a:xfrm>
            <a:off x="566057" y="4733864"/>
            <a:ext cx="3167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CF932C-2F25-E945-8783-00CFB2C178E7}"/>
              </a:ext>
            </a:extLst>
          </p:cNvPr>
          <p:cNvCxnSpPr/>
          <p:nvPr/>
        </p:nvCxnSpPr>
        <p:spPr>
          <a:xfrm>
            <a:off x="5410199" y="4733864"/>
            <a:ext cx="31677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3CDC36-593E-7144-8D77-3656E5310C09}"/>
              </a:ext>
            </a:extLst>
          </p:cNvPr>
          <p:cNvSpPr txBox="1"/>
          <p:nvPr/>
        </p:nvSpPr>
        <p:spPr>
          <a:xfrm>
            <a:off x="440874" y="4897617"/>
            <a:ext cx="3418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Multivocal literature review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422D4-9F19-9246-BCD2-81BFB482F2D1}"/>
              </a:ext>
            </a:extLst>
          </p:cNvPr>
          <p:cNvSpPr txBox="1"/>
          <p:nvPr/>
        </p:nvSpPr>
        <p:spPr>
          <a:xfrm>
            <a:off x="5285013" y="4897618"/>
            <a:ext cx="3418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Study with developers</a:t>
            </a:r>
          </a:p>
        </p:txBody>
      </p:sp>
    </p:spTree>
    <p:extLst>
      <p:ext uri="{BB962C8B-B14F-4D97-AF65-F5344CB8AC3E}">
        <p14:creationId xmlns:p14="http://schemas.microsoft.com/office/powerpoint/2010/main" val="15260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19454</TotalTime>
  <Words>905</Words>
  <Application>Microsoft Macintosh PowerPoint</Application>
  <PresentationFormat>On-screen Show (4:3)</PresentationFormat>
  <Paragraphs>228</Paragraphs>
  <Slides>39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Helvetica Light</vt:lpstr>
      <vt:lpstr>Helvetica Neue Condensed</vt:lpstr>
      <vt:lpstr>Helvetica Neue Medium</vt:lpstr>
      <vt:lpstr>Office Theme</vt:lpstr>
      <vt:lpstr>What Makes a Code Change Easier To Review: An Empirical Investigation on Code Change Reviewability</vt:lpstr>
      <vt:lpstr>PowerPoint Presentation</vt:lpstr>
      <vt:lpstr>PowerPoint Presentation</vt:lpstr>
      <vt:lpstr>PowerPoint Presentation</vt:lpstr>
      <vt:lpstr>PowerPoint Presentation</vt:lpstr>
      <vt:lpstr>What Makes a Code Change Easier To Review: An Empirical Investigation on Code Change Reviewability</vt:lpstr>
      <vt:lpstr>Research questions</vt:lpstr>
      <vt:lpstr>Our study</vt:lpstr>
      <vt:lpstr>Our study</vt:lpstr>
      <vt:lpstr>Phase 1: MLR - Methodology</vt:lpstr>
      <vt:lpstr>PowerPoint Presentation</vt:lpstr>
      <vt:lpstr>Phase 1: MLR - Themes identified</vt:lpstr>
      <vt:lpstr>Our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a Code Change Easier To Review: An Empirical Investigation on Code Change Reviewability</dc:title>
  <dc:creator>Anand Sawant</dc:creator>
  <cp:lastModifiedBy>Anand Sawant</cp:lastModifiedBy>
  <cp:revision>291</cp:revision>
  <dcterms:created xsi:type="dcterms:W3CDTF">2018-10-24T11:03:09Z</dcterms:created>
  <dcterms:modified xsi:type="dcterms:W3CDTF">2018-11-07T13:28:08Z</dcterms:modified>
</cp:coreProperties>
</file>